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32"/>
  </p:notesMasterIdLst>
  <p:handoutMasterIdLst>
    <p:handoutMasterId r:id="rId33"/>
  </p:handoutMasterIdLst>
  <p:sldIdLst>
    <p:sldId id="2076138457" r:id="rId2"/>
    <p:sldId id="2076138522" r:id="rId3"/>
    <p:sldId id="2076138514" r:id="rId4"/>
    <p:sldId id="2076138523" r:id="rId5"/>
    <p:sldId id="2076138524" r:id="rId6"/>
    <p:sldId id="2076138525" r:id="rId7"/>
    <p:sldId id="2076138526" r:id="rId8"/>
    <p:sldId id="2076138520" r:id="rId9"/>
    <p:sldId id="2076138527" r:id="rId10"/>
    <p:sldId id="2076138529" r:id="rId11"/>
    <p:sldId id="2076138528" r:id="rId12"/>
    <p:sldId id="2076138530" r:id="rId13"/>
    <p:sldId id="2076138533" r:id="rId14"/>
    <p:sldId id="2076138531" r:id="rId15"/>
    <p:sldId id="2076138532" r:id="rId16"/>
    <p:sldId id="1695" r:id="rId17"/>
    <p:sldId id="1729" r:id="rId18"/>
    <p:sldId id="1730" r:id="rId19"/>
    <p:sldId id="1685" r:id="rId20"/>
    <p:sldId id="1699" r:id="rId21"/>
    <p:sldId id="1731" r:id="rId22"/>
    <p:sldId id="1683" r:id="rId23"/>
    <p:sldId id="1740" r:id="rId24"/>
    <p:sldId id="1737" r:id="rId25"/>
    <p:sldId id="1738" r:id="rId26"/>
    <p:sldId id="1741" r:id="rId27"/>
    <p:sldId id="1742" r:id="rId28"/>
    <p:sldId id="1739" r:id="rId29"/>
    <p:sldId id="1744" r:id="rId30"/>
    <p:sldId id="2076138521" r:id="rId3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80F"/>
    <a:srgbClr val="000000"/>
    <a:srgbClr val="B6F2F2"/>
    <a:srgbClr val="FFFFFF"/>
    <a:srgbClr val="50E6FF"/>
    <a:srgbClr val="2F2F2F"/>
    <a:srgbClr val="666666"/>
    <a:srgbClr val="8661C5"/>
    <a:srgbClr val="D59DFF"/>
    <a:srgbClr val="0069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6242" autoAdjust="0"/>
  </p:normalViewPr>
  <p:slideViewPr>
    <p:cSldViewPr snapToGrid="0">
      <p:cViewPr varScale="1">
        <p:scale>
          <a:sx n="156" d="100"/>
          <a:sy n="156" d="100"/>
        </p:scale>
        <p:origin x="114" y="150"/>
      </p:cViewPr>
      <p:guideLst>
        <p:guide orient="horz" pos="640"/>
        <p:guide pos="3840"/>
      </p:guideLst>
    </p:cSldViewPr>
  </p:slideViewPr>
  <p:outlineViewPr>
    <p:cViewPr>
      <p:scale>
        <a:sx n="33" d="100"/>
        <a:sy n="33" d="100"/>
      </p:scale>
      <p:origin x="0" y="-26628"/>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11/12/2021 9:10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11/12/2021 9:05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52850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7" name="Picture 16" descr="A desk with computer and other accessories.&#10;&#10;Description automatically generated">
            <a:extLst>
              <a:ext uri="{FF2B5EF4-FFF2-40B4-BE49-F238E27FC236}">
                <a16:creationId xmlns:a16="http://schemas.microsoft.com/office/drawing/2014/main" id="{94C21E1A-F3EA-4086-A85E-651CF2F86E9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63089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27266329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81166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5_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35084474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404" r:id="rId115"/>
    <p:sldLayoutId id="2147485405" r:id="rId116"/>
    <p:sldLayoutId id="2147485406" r:id="rId117"/>
    <p:sldLayoutId id="2147485408"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commons.wikimedia.org/wiki/File:Ordi-portable-milouf-img_0999.jpg" TargetMode="External"/><Relationship Id="rId2" Type="http://schemas.openxmlformats.org/officeDocument/2006/relationships/image" Target="../media/image23.jpg"/><Relationship Id="rId1" Type="http://schemas.openxmlformats.org/officeDocument/2006/relationships/slideLayout" Target="../slideLayouts/slideLayout42.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7.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49.xml"/><Relationship Id="rId6" Type="http://schemas.openxmlformats.org/officeDocument/2006/relationships/hyperlink" Target="https://creativecommons.org/licenses/by/3.0/" TargetMode="External"/><Relationship Id="rId5" Type="http://schemas.openxmlformats.org/officeDocument/2006/relationships/image" Target="../media/image25.jpeg"/><Relationship Id="rId4" Type="http://schemas.openxmlformats.org/officeDocument/2006/relationships/hyperlink" Target="https://protectme.blog/apps/protect-me-from-dangerous-mobile-app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3.xml.rels><?xml version="1.0" encoding="UTF-8" standalone="yes"?>
<Relationships xmlns="http://schemas.openxmlformats.org/package/2006/relationships"><Relationship Id="rId3" Type="http://schemas.openxmlformats.org/officeDocument/2006/relationships/hyperlink" Target="http://lazergaze.tumblr.com/post/26333564955" TargetMode="External"/><Relationship Id="rId2" Type="http://schemas.openxmlformats.org/officeDocument/2006/relationships/image" Target="../media/image28.gif"/><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www.quelledergnade.de/deutsch/agenda/" TargetMode="External"/><Relationship Id="rId2" Type="http://schemas.openxmlformats.org/officeDocument/2006/relationships/image" Target="../media/image26.jpg"/><Relationship Id="rId1" Type="http://schemas.openxmlformats.org/officeDocument/2006/relationships/slideLayout" Target="../slideLayouts/slideLayout46.xml"/><Relationship Id="rId4" Type="http://schemas.openxmlformats.org/officeDocument/2006/relationships/hyperlink" Target="https://creativecommons.org/licenses/by-nc-nd/3.0/"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2" Type="http://schemas.openxmlformats.org/officeDocument/2006/relationships/hyperlink" Target="https://dot.net/" TargetMode="External"/><Relationship Id="rId1" Type="http://schemas.openxmlformats.org/officeDocument/2006/relationships/slideLayout" Target="../slideLayouts/slideLayout1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588263" y="588963"/>
            <a:ext cx="4158362" cy="2535236"/>
          </a:xfrm>
        </p:spPr>
        <p:txBody>
          <a:bodyPr wrap="square" anchor="b">
            <a:normAutofit/>
          </a:bodyPr>
          <a:lstStyle/>
          <a:p>
            <a:pPr>
              <a:lnSpc>
                <a:spcPct val="90000"/>
              </a:lnSpc>
            </a:pPr>
            <a:r>
              <a:rPr lang="en-US" noProof="0" dirty="0"/>
              <a:t>Mobile and Desktop Applications with C</a:t>
            </a:r>
            <a:r>
              <a:rPr lang="en-US" baseline="30000" noProof="0" dirty="0"/>
              <a:t>♯</a:t>
            </a:r>
          </a:p>
        </p:txBody>
      </p:sp>
      <p:sp>
        <p:nvSpPr>
          <p:cNvPr id="3" name="Text Placeholder 2">
            <a:extLst>
              <a:ext uri="{FF2B5EF4-FFF2-40B4-BE49-F238E27FC236}">
                <a16:creationId xmlns:a16="http://schemas.microsoft.com/office/drawing/2014/main" id="{8979BC2D-2378-144D-8779-2C4A3D32B56B}"/>
              </a:ext>
            </a:extLst>
          </p:cNvPr>
          <p:cNvSpPr>
            <a:spLocks noGrp="1"/>
          </p:cNvSpPr>
          <p:nvPr>
            <p:ph type="body" sz="quarter" idx="10"/>
          </p:nvPr>
        </p:nvSpPr>
        <p:spPr>
          <a:xfrm>
            <a:off x="584200" y="3535540"/>
            <a:ext cx="4162425" cy="2733497"/>
          </a:xfrm>
        </p:spPr>
        <p:txBody>
          <a:bodyPr wrap="square">
            <a:normAutofit/>
          </a:bodyPr>
          <a:lstStyle/>
          <a:p>
            <a:r>
              <a:rPr lang="en-US" noProof="0" dirty="0"/>
              <a:t>Rasmus Lystrøm</a:t>
            </a:r>
          </a:p>
          <a:p>
            <a:r>
              <a:rPr lang="en-US" noProof="0" dirty="0"/>
              <a:t>Associate Professor</a:t>
            </a:r>
          </a:p>
          <a:p>
            <a:r>
              <a:rPr lang="en-US" noProof="0" dirty="0"/>
              <a:t>ITU</a:t>
            </a:r>
          </a:p>
        </p:txBody>
      </p:sp>
      <p:pic>
        <p:nvPicPr>
          <p:cNvPr id="8" name="Picture Placeholder 7" descr="A computer on a table&#10;&#10;Description automatically generated with low confidence">
            <a:extLst>
              <a:ext uri="{FF2B5EF4-FFF2-40B4-BE49-F238E27FC236}">
                <a16:creationId xmlns:a16="http://schemas.microsoft.com/office/drawing/2014/main" id="{CAEE708F-A9D5-43BA-8A21-32E26CD5F83B}"/>
              </a:ext>
            </a:extLst>
          </p:cNvPr>
          <p:cNvPicPr>
            <a:picLocks noGrp="1" noChangeAspect="1"/>
          </p:cNvPicPr>
          <p:nvPr>
            <p:ph type="pic" sz="quarter" idx="11"/>
          </p:nvPr>
        </p:nvPicPr>
        <p:blipFill>
          <a:blip r:embed="rId2">
            <a:extLst>
              <a:ext uri="{837473B0-CC2E-450A-ABE3-18F120FF3D39}">
                <a1611:picAttrSrcUrl xmlns:a1611="http://schemas.microsoft.com/office/drawing/2016/11/main" r:id="rId3"/>
              </a:ext>
            </a:extLst>
          </a:blip>
          <a:srcRect t="65" b="65"/>
          <a:stretch>
            <a:fillRect/>
          </a:stretch>
        </p:blipFill>
        <p:spPr/>
      </p:pic>
      <p:sp>
        <p:nvSpPr>
          <p:cNvPr id="9" name="TextBox 8">
            <a:extLst>
              <a:ext uri="{FF2B5EF4-FFF2-40B4-BE49-F238E27FC236}">
                <a16:creationId xmlns:a16="http://schemas.microsoft.com/office/drawing/2014/main" id="{6E4BA39E-1BD5-4ED0-A334-4FE1DD87B2B3}"/>
              </a:ext>
            </a:extLst>
          </p:cNvPr>
          <p:cNvSpPr txBox="1"/>
          <p:nvPr/>
        </p:nvSpPr>
        <p:spPr>
          <a:xfrm>
            <a:off x="5334000" y="6858000"/>
            <a:ext cx="6858000" cy="138499"/>
          </a:xfrm>
          <a:prstGeom prst="rect">
            <a:avLst/>
          </a:prstGeom>
          <a:noFill/>
        </p:spPr>
        <p:txBody>
          <a:bodyPr wrap="square" lIns="0" tIns="0" rIns="0" bIns="0" rtlCol="0">
            <a:spAutoFit/>
          </a:bodyPr>
          <a:lstStyle/>
          <a:p>
            <a:r>
              <a:rPr lang="en-US" sz="900">
                <a:hlinkClick r:id="rId3" tooltip="https://commons.wikimedia.org/wiki/File:Ordi-portable-milouf-img_0999.jpg"/>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111185844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30EF63-9079-4DCD-9981-39C9F880B84E}"/>
              </a:ext>
            </a:extLst>
          </p:cNvPr>
          <p:cNvSpPr>
            <a:spLocks noGrp="1"/>
          </p:cNvSpPr>
          <p:nvPr>
            <p:ph type="title"/>
          </p:nvPr>
        </p:nvSpPr>
        <p:spPr/>
        <p:txBody>
          <a:bodyPr/>
          <a:lstStyle/>
          <a:p>
            <a:r>
              <a:rPr lang="en-US" dirty="0"/>
              <a:t>Important new features</a:t>
            </a:r>
          </a:p>
        </p:txBody>
      </p:sp>
      <p:sp>
        <p:nvSpPr>
          <p:cNvPr id="4" name="Text Placeholder 3">
            <a:extLst>
              <a:ext uri="{FF2B5EF4-FFF2-40B4-BE49-F238E27FC236}">
                <a16:creationId xmlns:a16="http://schemas.microsoft.com/office/drawing/2014/main" id="{26A27FEE-0A23-453E-AD10-A3AAC14AB403}"/>
              </a:ext>
            </a:extLst>
          </p:cNvPr>
          <p:cNvSpPr>
            <a:spLocks noGrp="1"/>
          </p:cNvSpPr>
          <p:nvPr>
            <p:ph type="body" sz="quarter" idx="10"/>
          </p:nvPr>
        </p:nvSpPr>
        <p:spPr>
          <a:xfrm>
            <a:off x="586390" y="1434370"/>
            <a:ext cx="11018520" cy="3016210"/>
          </a:xfrm>
        </p:spPr>
        <p:txBody>
          <a:bodyPr/>
          <a:lstStyle/>
          <a:p>
            <a:r>
              <a:rPr lang="en-US" dirty="0"/>
              <a:t>Global using directives</a:t>
            </a:r>
          </a:p>
          <a:p>
            <a:r>
              <a:rPr lang="en-US" dirty="0"/>
              <a:t>Implicit using directives</a:t>
            </a:r>
          </a:p>
          <a:p>
            <a:r>
              <a:rPr lang="en-US" dirty="0"/>
              <a:t>Implicit </a:t>
            </a:r>
            <a:r>
              <a:rPr lang="en-US" dirty="0" err="1">
                <a:latin typeface="Cascadia Code" panose="020B0609020000020004" pitchFamily="49" charset="0"/>
                <a:cs typeface="Cascadia Code" panose="020B0609020000020004" pitchFamily="49" charset="0"/>
              </a:rPr>
              <a:t>Program.Main</a:t>
            </a:r>
            <a:r>
              <a:rPr lang="en-US" dirty="0"/>
              <a:t> from C</a:t>
            </a:r>
            <a:r>
              <a:rPr lang="en-US" baseline="30000" dirty="0"/>
              <a:t>♯</a:t>
            </a:r>
            <a:r>
              <a:rPr lang="en-US" dirty="0"/>
              <a:t> 9 is now default</a:t>
            </a:r>
            <a:endParaRPr lang="en-US" dirty="0">
              <a:latin typeface="Cascadia Code" panose="020B0609020000020004" pitchFamily="49" charset="0"/>
              <a:cs typeface="Cascadia Code" panose="020B0609020000020004" pitchFamily="49" charset="0"/>
            </a:endParaRPr>
          </a:p>
          <a:p>
            <a:r>
              <a:rPr lang="en-US" dirty="0"/>
              <a:t>File-scoped namespace declaration</a:t>
            </a:r>
          </a:p>
          <a:p>
            <a:r>
              <a:rPr lang="en-US" dirty="0"/>
              <a:t>Nullable reference types from C</a:t>
            </a:r>
            <a:r>
              <a:rPr lang="en-US" baseline="30000" dirty="0"/>
              <a:t>♯</a:t>
            </a:r>
            <a:r>
              <a:rPr lang="en-US" dirty="0"/>
              <a:t> 8 are now default</a:t>
            </a:r>
          </a:p>
          <a:p>
            <a:r>
              <a:rPr lang="en-US" dirty="0"/>
              <a:t>Hot reload </a:t>
            </a:r>
          </a:p>
        </p:txBody>
      </p:sp>
    </p:spTree>
    <p:extLst>
      <p:ext uri="{BB962C8B-B14F-4D97-AF65-F5344CB8AC3E}">
        <p14:creationId xmlns:p14="http://schemas.microsoft.com/office/powerpoint/2010/main" val="40307967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079ADF-3123-4038-9206-31F7578B1753}"/>
              </a:ext>
            </a:extLst>
          </p:cNvPr>
          <p:cNvSpPr>
            <a:spLocks noGrp="1"/>
          </p:cNvSpPr>
          <p:nvPr>
            <p:ph type="title"/>
          </p:nvPr>
        </p:nvSpPr>
        <p:spPr/>
        <p:txBody>
          <a:bodyPr/>
          <a:lstStyle/>
          <a:p>
            <a:r>
              <a:rPr lang="en-US" dirty="0"/>
              <a:t>C</a:t>
            </a:r>
            <a:r>
              <a:rPr lang="en-US" baseline="30000" noProof="0" dirty="0"/>
              <a:t>♯</a:t>
            </a:r>
            <a:r>
              <a:rPr lang="en-US" dirty="0"/>
              <a:t> 10 / .NET 6.0</a:t>
            </a:r>
          </a:p>
        </p:txBody>
      </p:sp>
      <p:sp>
        <p:nvSpPr>
          <p:cNvPr id="6" name="Text Placeholder 5">
            <a:extLst>
              <a:ext uri="{FF2B5EF4-FFF2-40B4-BE49-F238E27FC236}">
                <a16:creationId xmlns:a16="http://schemas.microsoft.com/office/drawing/2014/main" id="{97CCEBA9-83DC-43FD-977A-5A918C333B66}"/>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44411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E95A4-9E9A-444F-9C2C-7D9258020AAB}"/>
              </a:ext>
            </a:extLst>
          </p:cNvPr>
          <p:cNvSpPr>
            <a:spLocks noGrp="1"/>
          </p:cNvSpPr>
          <p:nvPr>
            <p:ph type="title"/>
          </p:nvPr>
        </p:nvSpPr>
        <p:spPr/>
        <p:txBody>
          <a:bodyPr/>
          <a:lstStyle/>
          <a:p>
            <a:r>
              <a:rPr lang="en-US" dirty="0"/>
              <a:t>Catch up on other C</a:t>
            </a:r>
            <a:r>
              <a:rPr lang="en-US" baseline="30000" noProof="0" dirty="0"/>
              <a:t>♯</a:t>
            </a:r>
            <a:r>
              <a:rPr lang="en-US" dirty="0"/>
              <a:t> patterns</a:t>
            </a:r>
          </a:p>
        </p:txBody>
      </p:sp>
      <p:sp>
        <p:nvSpPr>
          <p:cNvPr id="3" name="Text Placeholder 2">
            <a:extLst>
              <a:ext uri="{FF2B5EF4-FFF2-40B4-BE49-F238E27FC236}">
                <a16:creationId xmlns:a16="http://schemas.microsoft.com/office/drawing/2014/main" id="{CF5A309F-0D9B-4638-A099-E3D19BD083CE}"/>
              </a:ext>
            </a:extLst>
          </p:cNvPr>
          <p:cNvSpPr>
            <a:spLocks noGrp="1"/>
          </p:cNvSpPr>
          <p:nvPr>
            <p:ph type="body" sz="quarter" idx="10"/>
          </p:nvPr>
        </p:nvSpPr>
        <p:spPr>
          <a:xfrm>
            <a:off x="586390" y="1434370"/>
            <a:ext cx="11018520" cy="3533275"/>
          </a:xfrm>
        </p:spPr>
        <p:txBody>
          <a:bodyPr/>
          <a:lstStyle/>
          <a:p>
            <a:r>
              <a:rPr lang="en-US" dirty="0"/>
              <a:t>Parse vs. </a:t>
            </a:r>
            <a:r>
              <a:rPr lang="en-US" dirty="0" err="1"/>
              <a:t>TryParse</a:t>
            </a:r>
            <a:endParaRPr lang="en-US" dirty="0"/>
          </a:p>
          <a:p>
            <a:r>
              <a:rPr lang="en-US" dirty="0"/>
              <a:t>[key] vs. </a:t>
            </a:r>
            <a:r>
              <a:rPr lang="en-US" dirty="0" err="1"/>
              <a:t>TryGetValue</a:t>
            </a:r>
            <a:endParaRPr lang="en-US" dirty="0"/>
          </a:p>
          <a:p>
            <a:r>
              <a:rPr lang="en-US" dirty="0"/>
              <a:t>Tuple deconstruction</a:t>
            </a:r>
          </a:p>
          <a:p>
            <a:r>
              <a:rPr lang="en-US" dirty="0"/>
              <a:t>Discards</a:t>
            </a:r>
          </a:p>
          <a:p>
            <a:r>
              <a:rPr lang="en-US" dirty="0"/>
              <a:t>params</a:t>
            </a:r>
          </a:p>
          <a:p>
            <a:r>
              <a:rPr lang="en-US" dirty="0"/>
              <a:t>async Main</a:t>
            </a:r>
          </a:p>
          <a:p>
            <a:r>
              <a:rPr lang="en-US" dirty="0"/>
              <a:t>Reflection</a:t>
            </a:r>
          </a:p>
        </p:txBody>
      </p:sp>
    </p:spTree>
    <p:extLst>
      <p:ext uri="{BB962C8B-B14F-4D97-AF65-F5344CB8AC3E}">
        <p14:creationId xmlns:p14="http://schemas.microsoft.com/office/powerpoint/2010/main" val="22077572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11A39F-5003-4683-A478-A370734D8F87}"/>
              </a:ext>
            </a:extLst>
          </p:cNvPr>
          <p:cNvSpPr>
            <a:spLocks noGrp="1"/>
          </p:cNvSpPr>
          <p:nvPr>
            <p:ph type="title"/>
          </p:nvPr>
        </p:nvSpPr>
        <p:spPr/>
        <p:txBody>
          <a:bodyPr/>
          <a:lstStyle/>
          <a:p>
            <a:r>
              <a:rPr lang="en-US" dirty="0" err="1"/>
              <a:t>Blazor</a:t>
            </a:r>
            <a:r>
              <a:rPr lang="en-US"/>
              <a:t> follow-up</a:t>
            </a:r>
            <a:endParaRPr lang="en-US" dirty="0"/>
          </a:p>
        </p:txBody>
      </p:sp>
      <p:sp>
        <p:nvSpPr>
          <p:cNvPr id="2" name="Text Placeholder 1">
            <a:extLst>
              <a:ext uri="{FF2B5EF4-FFF2-40B4-BE49-F238E27FC236}">
                <a16:creationId xmlns:a16="http://schemas.microsoft.com/office/drawing/2014/main" id="{82F1464B-DBC5-421D-A2CE-16B54194A2A8}"/>
              </a:ext>
            </a:extLst>
          </p:cNvPr>
          <p:cNvSpPr>
            <a:spLocks noGrp="1"/>
          </p:cNvSpPr>
          <p:nvPr>
            <p:ph type="body" sz="quarter" idx="12"/>
          </p:nvPr>
        </p:nvSpPr>
        <p:spPr/>
        <p:txBody>
          <a:bodyPr/>
          <a:lstStyle/>
          <a:p>
            <a:r>
              <a:rPr lang="en-US" dirty="0"/>
              <a:t>Demo</a:t>
            </a:r>
            <a:endParaRPr lang="LID4096" dirty="0"/>
          </a:p>
        </p:txBody>
      </p:sp>
    </p:spTree>
    <p:extLst>
      <p:ext uri="{BB962C8B-B14F-4D97-AF65-F5344CB8AC3E}">
        <p14:creationId xmlns:p14="http://schemas.microsoft.com/office/powerpoint/2010/main" val="11246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810A32-2A1F-44BE-A3D0-408F051A6FCF}"/>
              </a:ext>
            </a:extLst>
          </p:cNvPr>
          <p:cNvSpPr>
            <a:spLocks noGrp="1"/>
          </p:cNvSpPr>
          <p:nvPr>
            <p:ph type="title"/>
          </p:nvPr>
        </p:nvSpPr>
        <p:spPr/>
        <p:txBody>
          <a:bodyPr/>
          <a:lstStyle/>
          <a:p>
            <a:r>
              <a:rPr lang="en-US" dirty="0"/>
              <a:t>Mobile and Desktop Applications</a:t>
            </a:r>
          </a:p>
        </p:txBody>
      </p:sp>
    </p:spTree>
    <p:extLst>
      <p:ext uri="{BB962C8B-B14F-4D97-AF65-F5344CB8AC3E}">
        <p14:creationId xmlns:p14="http://schemas.microsoft.com/office/powerpoint/2010/main" val="185612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E95A4-9E9A-444F-9C2C-7D9258020AAB}"/>
              </a:ext>
            </a:extLst>
          </p:cNvPr>
          <p:cNvSpPr>
            <a:spLocks noGrp="1"/>
          </p:cNvSpPr>
          <p:nvPr>
            <p:ph type="title"/>
          </p:nvPr>
        </p:nvSpPr>
        <p:spPr/>
        <p:txBody>
          <a:bodyPr/>
          <a:lstStyle/>
          <a:p>
            <a:r>
              <a:rPr lang="en-US" dirty="0"/>
              <a:t>UI Frameworks in .NET</a:t>
            </a:r>
          </a:p>
        </p:txBody>
      </p:sp>
      <p:sp>
        <p:nvSpPr>
          <p:cNvPr id="3" name="Text Placeholder 2">
            <a:extLst>
              <a:ext uri="{FF2B5EF4-FFF2-40B4-BE49-F238E27FC236}">
                <a16:creationId xmlns:a16="http://schemas.microsoft.com/office/drawing/2014/main" id="{CF5A309F-0D9B-4638-A099-E3D19BD083CE}"/>
              </a:ext>
            </a:extLst>
          </p:cNvPr>
          <p:cNvSpPr>
            <a:spLocks noGrp="1"/>
          </p:cNvSpPr>
          <p:nvPr>
            <p:ph type="body" sz="quarter" idx="10"/>
          </p:nvPr>
        </p:nvSpPr>
        <p:spPr>
          <a:xfrm>
            <a:off x="586390" y="1434370"/>
            <a:ext cx="11018520" cy="3533275"/>
          </a:xfrm>
        </p:spPr>
        <p:txBody>
          <a:bodyPr/>
          <a:lstStyle/>
          <a:p>
            <a:r>
              <a:rPr lang="da-DK" sz="2800" dirty="0"/>
              <a:t>Windows Forms (</a:t>
            </a:r>
            <a:r>
              <a:rPr lang="da-DK" sz="2800" dirty="0" err="1"/>
              <a:t>WinForms</a:t>
            </a:r>
            <a:r>
              <a:rPr lang="da-DK" sz="2800" dirty="0"/>
              <a:t>) (2002)</a:t>
            </a:r>
          </a:p>
          <a:p>
            <a:r>
              <a:rPr lang="da-DK" sz="2800" dirty="0"/>
              <a:t>Windows Presentation Foundation (WPF) (2006)</a:t>
            </a:r>
          </a:p>
          <a:p>
            <a:r>
              <a:rPr lang="da-DK" dirty="0" err="1"/>
              <a:t>Silverlight</a:t>
            </a:r>
            <a:r>
              <a:rPr lang="da-DK" dirty="0"/>
              <a:t> (2007-2019)</a:t>
            </a:r>
            <a:endParaRPr lang="da-DK" sz="2800" dirty="0"/>
          </a:p>
          <a:p>
            <a:r>
              <a:rPr lang="da-DK" sz="2800" dirty="0" err="1"/>
              <a:t>Xamarin.Forms</a:t>
            </a:r>
            <a:r>
              <a:rPr lang="da-DK" sz="2800" dirty="0"/>
              <a:t> (2014) (</a:t>
            </a:r>
            <a:r>
              <a:rPr lang="da-DK" sz="2800" dirty="0" err="1"/>
              <a:t>acquired</a:t>
            </a:r>
            <a:r>
              <a:rPr lang="da-DK" sz="2800" dirty="0"/>
              <a:t> by Microsoft in 2016)</a:t>
            </a:r>
          </a:p>
          <a:p>
            <a:r>
              <a:rPr lang="da-DK" sz="2800" dirty="0"/>
              <a:t>Universal Windows Platform (UWP) (2015-2021?)</a:t>
            </a:r>
          </a:p>
          <a:p>
            <a:r>
              <a:rPr lang="da-DK" sz="2800" dirty="0"/>
              <a:t>Windows UI Library (</a:t>
            </a:r>
            <a:r>
              <a:rPr lang="da-DK" sz="2800" dirty="0" err="1"/>
              <a:t>WinUI</a:t>
            </a:r>
            <a:r>
              <a:rPr lang="da-DK" sz="2800" dirty="0"/>
              <a:t>) (2021)</a:t>
            </a:r>
          </a:p>
          <a:p>
            <a:r>
              <a:rPr lang="nl-NL" sz="2800" dirty="0"/>
              <a:t>.NET Multi-platform App UI (MAUI) (2021)</a:t>
            </a:r>
            <a:endParaRPr lang="da-DK" sz="2800" dirty="0"/>
          </a:p>
        </p:txBody>
      </p:sp>
    </p:spTree>
    <p:extLst>
      <p:ext uri="{BB962C8B-B14F-4D97-AF65-F5344CB8AC3E}">
        <p14:creationId xmlns:p14="http://schemas.microsoft.com/office/powerpoint/2010/main" val="299875041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4FF682-D1E6-4B65-BE29-5F375BE7B843}"/>
              </a:ext>
            </a:extLst>
          </p:cNvPr>
          <p:cNvSpPr>
            <a:spLocks noGrp="1"/>
          </p:cNvSpPr>
          <p:nvPr>
            <p:ph type="title"/>
          </p:nvPr>
        </p:nvSpPr>
        <p:spPr/>
        <p:txBody>
          <a:bodyPr/>
          <a:lstStyle/>
          <a:p>
            <a:r>
              <a:rPr lang="da-DK" dirty="0"/>
              <a:t>XAML</a:t>
            </a:r>
            <a:endParaRPr lang="LID4096" dirty="0"/>
          </a:p>
        </p:txBody>
      </p:sp>
    </p:spTree>
    <p:extLst>
      <p:ext uri="{BB962C8B-B14F-4D97-AF65-F5344CB8AC3E}">
        <p14:creationId xmlns:p14="http://schemas.microsoft.com/office/powerpoint/2010/main" val="3306302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1C9D2-940D-40CB-8E56-B152A13E3959}"/>
              </a:ext>
            </a:extLst>
          </p:cNvPr>
          <p:cNvSpPr>
            <a:spLocks noGrp="1"/>
          </p:cNvSpPr>
          <p:nvPr>
            <p:ph type="title"/>
          </p:nvPr>
        </p:nvSpPr>
        <p:spPr/>
        <p:txBody>
          <a:bodyPr/>
          <a:lstStyle/>
          <a:p>
            <a:r>
              <a:rPr lang="en-US" dirty="0"/>
              <a:t>XAML = </a:t>
            </a:r>
            <a:r>
              <a:rPr lang="en-US" dirty="0" err="1"/>
              <a:t>eXtensible</a:t>
            </a:r>
            <a:r>
              <a:rPr lang="en-US" dirty="0"/>
              <a:t> Application Markup Language</a:t>
            </a:r>
          </a:p>
        </p:txBody>
      </p:sp>
      <p:sp>
        <p:nvSpPr>
          <p:cNvPr id="5" name="Text Placeholder 4">
            <a:extLst>
              <a:ext uri="{FF2B5EF4-FFF2-40B4-BE49-F238E27FC236}">
                <a16:creationId xmlns:a16="http://schemas.microsoft.com/office/drawing/2014/main" id="{87962EF8-1FD7-45D4-AC54-1C6EF1F5A58F}"/>
              </a:ext>
            </a:extLst>
          </p:cNvPr>
          <p:cNvSpPr>
            <a:spLocks noGrp="1"/>
          </p:cNvSpPr>
          <p:nvPr>
            <p:ph type="body" sz="quarter" idx="10"/>
          </p:nvPr>
        </p:nvSpPr>
        <p:spPr>
          <a:xfrm>
            <a:off x="586390" y="1434370"/>
            <a:ext cx="11018520" cy="3533275"/>
          </a:xfrm>
        </p:spPr>
        <p:txBody>
          <a:bodyPr/>
          <a:lstStyle/>
          <a:p>
            <a:r>
              <a:rPr lang="en-US" dirty="0"/>
              <a:t>Windows Desktop (WPF)</a:t>
            </a:r>
          </a:p>
          <a:p>
            <a:r>
              <a:rPr lang="en-US" dirty="0" err="1"/>
              <a:t>Xamarin.Forms</a:t>
            </a:r>
            <a:r>
              <a:rPr lang="en-US" dirty="0"/>
              <a:t> (iOS, Android, Windows)</a:t>
            </a:r>
          </a:p>
          <a:p>
            <a:r>
              <a:rPr lang="en-US" dirty="0"/>
              <a:t>.NET MAUI</a:t>
            </a:r>
          </a:p>
          <a:p>
            <a:r>
              <a:rPr lang="en-US" dirty="0" err="1"/>
              <a:t>WinUI</a:t>
            </a:r>
            <a:endParaRPr lang="en-US" dirty="0"/>
          </a:p>
          <a:p>
            <a:endParaRPr lang="en-US" dirty="0"/>
          </a:p>
          <a:p>
            <a:r>
              <a:rPr lang="en-US" dirty="0"/>
              <a:t>Silverlight (web)</a:t>
            </a:r>
          </a:p>
          <a:p>
            <a:r>
              <a:rPr lang="en-US" dirty="0"/>
              <a:t>Universal Windows Platform (anything </a:t>
            </a:r>
            <a:r>
              <a:rPr lang="en-US" dirty="0" err="1"/>
              <a:t>windowsy</a:t>
            </a:r>
            <a:r>
              <a:rPr lang="en-US" dirty="0"/>
              <a:t>)</a:t>
            </a:r>
          </a:p>
        </p:txBody>
      </p:sp>
      <p:pic>
        <p:nvPicPr>
          <p:cNvPr id="4" name="Picture 3">
            <a:extLst>
              <a:ext uri="{FF2B5EF4-FFF2-40B4-BE49-F238E27FC236}">
                <a16:creationId xmlns:a16="http://schemas.microsoft.com/office/drawing/2014/main" id="{77D40A17-244E-4BA0-8C0A-E22031B39E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0935" y="3937720"/>
            <a:ext cx="1780734" cy="1485910"/>
          </a:xfrm>
          <a:prstGeom prst="rect">
            <a:avLst/>
          </a:prstGeom>
        </p:spPr>
      </p:pic>
    </p:spTree>
    <p:extLst>
      <p:ext uri="{BB962C8B-B14F-4D97-AF65-F5344CB8AC3E}">
        <p14:creationId xmlns:p14="http://schemas.microsoft.com/office/powerpoint/2010/main" val="249838333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1C9D2-940D-40CB-8E56-B152A13E3959}"/>
              </a:ext>
            </a:extLst>
          </p:cNvPr>
          <p:cNvSpPr>
            <a:spLocks noGrp="1"/>
          </p:cNvSpPr>
          <p:nvPr>
            <p:ph type="title"/>
          </p:nvPr>
        </p:nvSpPr>
        <p:spPr/>
        <p:txBody>
          <a:bodyPr/>
          <a:lstStyle/>
          <a:p>
            <a:r>
              <a:rPr lang="en-US" dirty="0"/>
              <a:t>XAML</a:t>
            </a:r>
          </a:p>
        </p:txBody>
      </p:sp>
      <p:sp>
        <p:nvSpPr>
          <p:cNvPr id="5" name="Text Placeholder 4">
            <a:extLst>
              <a:ext uri="{FF2B5EF4-FFF2-40B4-BE49-F238E27FC236}">
                <a16:creationId xmlns:a16="http://schemas.microsoft.com/office/drawing/2014/main" id="{87962EF8-1FD7-45D4-AC54-1C6EF1F5A58F}"/>
              </a:ext>
            </a:extLst>
          </p:cNvPr>
          <p:cNvSpPr>
            <a:spLocks noGrp="1"/>
          </p:cNvSpPr>
          <p:nvPr>
            <p:ph type="body" sz="quarter" idx="10"/>
          </p:nvPr>
        </p:nvSpPr>
        <p:spPr>
          <a:xfrm>
            <a:off x="586390" y="1434370"/>
            <a:ext cx="11018520" cy="4252383"/>
          </a:xfrm>
        </p:spPr>
        <p:txBody>
          <a:bodyPr/>
          <a:lstStyle/>
          <a:p>
            <a:pPr>
              <a:lnSpc>
                <a:spcPct val="150000"/>
              </a:lnSpc>
            </a:pPr>
            <a:r>
              <a:rPr lang="en-US" sz="2400" dirty="0"/>
              <a:t>Markup language for declaratively designing and creating application UIs</a:t>
            </a:r>
          </a:p>
          <a:p>
            <a:pPr>
              <a:lnSpc>
                <a:spcPct val="150000"/>
              </a:lnSpc>
            </a:pPr>
            <a:r>
              <a:rPr lang="en-US" sz="2400" dirty="0"/>
              <a:t>XAML maps XML markup to objects in the .NET Framework</a:t>
            </a:r>
          </a:p>
          <a:p>
            <a:pPr>
              <a:lnSpc>
                <a:spcPct val="150000"/>
              </a:lnSpc>
            </a:pPr>
            <a:r>
              <a:rPr lang="en-US" sz="2400" dirty="0"/>
              <a:t>Every tag maps to a class and every attribute to a property</a:t>
            </a:r>
          </a:p>
          <a:p>
            <a:pPr>
              <a:lnSpc>
                <a:spcPct val="150000"/>
              </a:lnSpc>
            </a:pPr>
            <a:r>
              <a:rPr lang="en-US" sz="2400" dirty="0"/>
              <a:t>Markup and procedural code are peers in functionality and performance</a:t>
            </a:r>
          </a:p>
          <a:p>
            <a:pPr>
              <a:lnSpc>
                <a:spcPct val="150000"/>
              </a:lnSpc>
            </a:pPr>
            <a:r>
              <a:rPr lang="en-US" sz="2400" dirty="0"/>
              <a:t>Code and markup are both first class citizens</a:t>
            </a:r>
          </a:p>
          <a:p>
            <a:pPr>
              <a:lnSpc>
                <a:spcPct val="150000"/>
              </a:lnSpc>
            </a:pPr>
            <a:r>
              <a:rPr lang="en-US" sz="2400" dirty="0"/>
              <a:t>Consistent model between UI, documents, and media</a:t>
            </a:r>
          </a:p>
          <a:p>
            <a:pPr>
              <a:lnSpc>
                <a:spcPct val="150000"/>
              </a:lnSpc>
            </a:pPr>
            <a:r>
              <a:rPr lang="en-US" sz="2400" dirty="0"/>
              <a:t>Compiled to code</a:t>
            </a:r>
          </a:p>
        </p:txBody>
      </p:sp>
    </p:spTree>
    <p:extLst>
      <p:ext uri="{BB962C8B-B14F-4D97-AF65-F5344CB8AC3E}">
        <p14:creationId xmlns:p14="http://schemas.microsoft.com/office/powerpoint/2010/main" val="18302508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DDFA-A231-4890-9D56-72BFCB2F9144}"/>
              </a:ext>
            </a:extLst>
          </p:cNvPr>
          <p:cNvSpPr>
            <a:spLocks noGrp="1"/>
          </p:cNvSpPr>
          <p:nvPr>
            <p:ph type="title"/>
          </p:nvPr>
        </p:nvSpPr>
        <p:spPr/>
        <p:txBody>
          <a:bodyPr/>
          <a:lstStyle/>
          <a:p>
            <a:r>
              <a:rPr lang="en-US" dirty="0"/>
              <a:t>XAML Markup vs. Code</a:t>
            </a:r>
          </a:p>
        </p:txBody>
      </p:sp>
      <p:sp>
        <p:nvSpPr>
          <p:cNvPr id="6" name="Rectangle 5">
            <a:extLst>
              <a:ext uri="{FF2B5EF4-FFF2-40B4-BE49-F238E27FC236}">
                <a16:creationId xmlns:a16="http://schemas.microsoft.com/office/drawing/2014/main" id="{62D66D9F-4DDC-4582-89D4-A3CB41106DD2}"/>
              </a:ext>
            </a:extLst>
          </p:cNvPr>
          <p:cNvSpPr/>
          <p:nvPr/>
        </p:nvSpPr>
        <p:spPr bwMode="auto">
          <a:xfrm>
            <a:off x="5171293" y="3801182"/>
            <a:ext cx="2011658" cy="640073"/>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OK</a:t>
            </a:r>
            <a:endParaRPr lang="da-DK"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D9A47DE-476C-4B46-BDFC-86CA86A1DC4C}"/>
              </a:ext>
            </a:extLst>
          </p:cNvPr>
          <p:cNvSpPr/>
          <p:nvPr/>
        </p:nvSpPr>
        <p:spPr>
          <a:xfrm>
            <a:off x="2301281" y="5326322"/>
            <a:ext cx="7589438" cy="1102610"/>
          </a:xfrm>
          <a:prstGeom prst="rect">
            <a:avLst/>
          </a:prstGeom>
        </p:spPr>
        <p:txBody>
          <a:bodyPr wrap="square">
            <a:spAutoFit/>
          </a:bodyPr>
          <a:lstStyle/>
          <a:p>
            <a:r>
              <a:rPr lang="da-DK" sz="1600" dirty="0">
                <a:solidFill>
                  <a:srgbClr val="0000FF"/>
                </a:solidFill>
                <a:latin typeface="Cascadia Code" panose="020B0609020000020004" pitchFamily="49" charset="0"/>
                <a:cs typeface="Cascadia Code" panose="020B0609020000020004" pitchFamily="49" charset="0"/>
              </a:rPr>
              <a:t>var</a:t>
            </a:r>
            <a:r>
              <a:rPr lang="da-DK" sz="1600" dirty="0">
                <a:solidFill>
                  <a:srgbClr val="000000"/>
                </a:solidFill>
                <a:latin typeface="Cascadia Code" panose="020B0609020000020004" pitchFamily="49" charset="0"/>
                <a:cs typeface="Cascadia Code" panose="020B0609020000020004" pitchFamily="49" charset="0"/>
              </a:rPr>
              <a:t> </a:t>
            </a:r>
            <a:r>
              <a:rPr lang="da-DK" sz="1600" dirty="0" err="1">
                <a:solidFill>
                  <a:srgbClr val="000000"/>
                </a:solidFill>
                <a:latin typeface="Cascadia Code" panose="020B0609020000020004" pitchFamily="49" charset="0"/>
                <a:cs typeface="Cascadia Code" panose="020B0609020000020004" pitchFamily="49" charset="0"/>
              </a:rPr>
              <a:t>button</a:t>
            </a:r>
            <a:r>
              <a:rPr lang="da-DK" sz="1600" dirty="0">
                <a:solidFill>
                  <a:srgbClr val="000000"/>
                </a:solidFill>
                <a:latin typeface="Cascadia Code" panose="020B0609020000020004" pitchFamily="49" charset="0"/>
                <a:cs typeface="Cascadia Code" panose="020B0609020000020004" pitchFamily="49" charset="0"/>
              </a:rPr>
              <a:t> = </a:t>
            </a:r>
            <a:r>
              <a:rPr lang="da-DK" sz="1600" dirty="0">
                <a:solidFill>
                  <a:srgbClr val="0000FF"/>
                </a:solidFill>
                <a:latin typeface="Cascadia Code" panose="020B0609020000020004" pitchFamily="49" charset="0"/>
                <a:cs typeface="Cascadia Code" panose="020B0609020000020004" pitchFamily="49" charset="0"/>
              </a:rPr>
              <a:t>new</a:t>
            </a:r>
            <a:r>
              <a:rPr lang="da-DK" sz="1600" dirty="0">
                <a:solidFill>
                  <a:srgbClr val="000000"/>
                </a:solidFill>
                <a:latin typeface="Cascadia Code" panose="020B0609020000020004" pitchFamily="49" charset="0"/>
                <a:cs typeface="Cascadia Code" panose="020B0609020000020004" pitchFamily="49" charset="0"/>
              </a:rPr>
              <a:t> </a:t>
            </a:r>
            <a:r>
              <a:rPr lang="da-DK" sz="1600" dirty="0">
                <a:solidFill>
                  <a:srgbClr val="2B91AF"/>
                </a:solidFill>
                <a:latin typeface="Cascadia Code" panose="020B0609020000020004" pitchFamily="49" charset="0"/>
                <a:cs typeface="Cascadia Code" panose="020B0609020000020004" pitchFamily="49" charset="0"/>
              </a:rPr>
              <a:t>Button</a:t>
            </a:r>
            <a:r>
              <a:rPr lang="da-DK" sz="1600" dirty="0">
                <a:solidFill>
                  <a:srgbClr val="000000"/>
                </a:solidFill>
                <a:latin typeface="Cascadia Code" panose="020B0609020000020004" pitchFamily="49" charset="0"/>
                <a:cs typeface="Cascadia Code" panose="020B0609020000020004" pitchFamily="49" charset="0"/>
              </a:rPr>
              <a:t>();</a:t>
            </a:r>
          </a:p>
          <a:p>
            <a:r>
              <a:rPr lang="da-DK" sz="1600" dirty="0" err="1">
                <a:solidFill>
                  <a:srgbClr val="000000"/>
                </a:solidFill>
                <a:latin typeface="Cascadia Code" panose="020B0609020000020004" pitchFamily="49" charset="0"/>
                <a:cs typeface="Cascadia Code" panose="020B0609020000020004" pitchFamily="49" charset="0"/>
              </a:rPr>
              <a:t>button.Content</a:t>
            </a:r>
            <a:r>
              <a:rPr lang="da-DK" sz="1600" dirty="0">
                <a:solidFill>
                  <a:srgbClr val="000000"/>
                </a:solidFill>
                <a:latin typeface="Cascadia Code" panose="020B0609020000020004" pitchFamily="49" charset="0"/>
                <a:cs typeface="Cascadia Code" panose="020B0609020000020004" pitchFamily="49" charset="0"/>
              </a:rPr>
              <a:t> = </a:t>
            </a:r>
            <a:r>
              <a:rPr lang="da-DK" sz="1600" dirty="0">
                <a:solidFill>
                  <a:srgbClr val="A31515"/>
                </a:solidFill>
                <a:latin typeface="Cascadia Code" panose="020B0609020000020004" pitchFamily="49" charset="0"/>
                <a:cs typeface="Cascadia Code" panose="020B0609020000020004" pitchFamily="49" charset="0"/>
              </a:rPr>
              <a:t>"OK"</a:t>
            </a:r>
            <a:r>
              <a:rPr lang="da-DK" sz="1600" dirty="0">
                <a:solidFill>
                  <a:srgbClr val="000000"/>
                </a:solidFill>
                <a:latin typeface="Cascadia Code" panose="020B0609020000020004" pitchFamily="49" charset="0"/>
                <a:cs typeface="Cascadia Code" panose="020B0609020000020004" pitchFamily="49" charset="0"/>
              </a:rPr>
              <a:t>;</a:t>
            </a:r>
          </a:p>
          <a:p>
            <a:r>
              <a:rPr lang="en-US" sz="1600" dirty="0" err="1">
                <a:solidFill>
                  <a:srgbClr val="000000"/>
                </a:solidFill>
                <a:latin typeface="Cascadia Code" panose="020B0609020000020004" pitchFamily="49" charset="0"/>
                <a:cs typeface="Cascadia Code" panose="020B0609020000020004" pitchFamily="49" charset="0"/>
              </a:rPr>
              <a:t>button.Background</a:t>
            </a:r>
            <a:r>
              <a:rPr lang="en-US" sz="1600" dirty="0">
                <a:solidFill>
                  <a:srgbClr val="000000"/>
                </a:solidFill>
                <a:latin typeface="Cascadia Code" panose="020B0609020000020004" pitchFamily="49" charset="0"/>
                <a:cs typeface="Cascadia Code" panose="020B0609020000020004" pitchFamily="49" charset="0"/>
              </a:rPr>
              <a:t> = </a:t>
            </a:r>
            <a:r>
              <a:rPr lang="en-US" sz="1600" dirty="0">
                <a:solidFill>
                  <a:srgbClr val="0000FF"/>
                </a:solidFill>
                <a:latin typeface="Cascadia Code" panose="020B0609020000020004" pitchFamily="49" charset="0"/>
                <a:cs typeface="Cascadia Code" panose="020B0609020000020004" pitchFamily="49" charset="0"/>
              </a:rPr>
              <a:t>new</a:t>
            </a:r>
            <a:r>
              <a:rPr lang="en-US" sz="1600" dirty="0">
                <a:solidFill>
                  <a:srgbClr val="000000"/>
                </a:solidFill>
                <a:latin typeface="Cascadia Code" panose="020B0609020000020004" pitchFamily="49" charset="0"/>
                <a:cs typeface="Cascadia Code" panose="020B0609020000020004" pitchFamily="49" charset="0"/>
              </a:rPr>
              <a:t> </a:t>
            </a:r>
            <a:r>
              <a:rPr lang="en-US" sz="1600" dirty="0" err="1">
                <a:solidFill>
                  <a:srgbClr val="2B91AF"/>
                </a:solidFill>
                <a:latin typeface="Cascadia Code" panose="020B0609020000020004" pitchFamily="49" charset="0"/>
                <a:cs typeface="Cascadia Code" panose="020B0609020000020004" pitchFamily="49" charset="0"/>
              </a:rPr>
              <a:t>SolidColorBrush</a:t>
            </a:r>
            <a:r>
              <a:rPr lang="en-US" sz="1600" dirty="0">
                <a:solidFill>
                  <a:srgbClr val="000000"/>
                </a:solidFill>
                <a:latin typeface="Cascadia Code" panose="020B0609020000020004" pitchFamily="49" charset="0"/>
                <a:cs typeface="Cascadia Code" panose="020B0609020000020004" pitchFamily="49" charset="0"/>
              </a:rPr>
              <a:t>(</a:t>
            </a:r>
            <a:r>
              <a:rPr lang="en-US" sz="1600" dirty="0" err="1">
                <a:solidFill>
                  <a:srgbClr val="2B91AF"/>
                </a:solidFill>
                <a:latin typeface="Cascadia Code" panose="020B0609020000020004" pitchFamily="49" charset="0"/>
                <a:cs typeface="Cascadia Code" panose="020B0609020000020004" pitchFamily="49" charset="0"/>
              </a:rPr>
              <a:t>Colors</a:t>
            </a:r>
            <a:r>
              <a:rPr lang="en-US" sz="1600" dirty="0" err="1">
                <a:solidFill>
                  <a:srgbClr val="000000"/>
                </a:solidFill>
                <a:latin typeface="Cascadia Code" panose="020B0609020000020004" pitchFamily="49" charset="0"/>
                <a:cs typeface="Cascadia Code" panose="020B0609020000020004" pitchFamily="49" charset="0"/>
              </a:rPr>
              <a:t>.Purple</a:t>
            </a:r>
            <a:r>
              <a:rPr lang="en-US" sz="1600" dirty="0">
                <a:solidFill>
                  <a:srgbClr val="000000"/>
                </a:solidFill>
                <a:latin typeface="Cascadia Code" panose="020B0609020000020004" pitchFamily="49" charset="0"/>
                <a:cs typeface="Cascadia Code" panose="020B0609020000020004" pitchFamily="49" charset="0"/>
              </a:rPr>
              <a:t>);</a:t>
            </a:r>
          </a:p>
          <a:p>
            <a:r>
              <a:rPr lang="da-DK" sz="1600" dirty="0" err="1">
                <a:solidFill>
                  <a:srgbClr val="000000"/>
                </a:solidFill>
                <a:latin typeface="Cascadia Code" panose="020B0609020000020004" pitchFamily="49" charset="0"/>
                <a:cs typeface="Cascadia Code" panose="020B0609020000020004" pitchFamily="49" charset="0"/>
              </a:rPr>
              <a:t>button.Width</a:t>
            </a:r>
            <a:r>
              <a:rPr lang="da-DK" sz="1600" dirty="0">
                <a:solidFill>
                  <a:srgbClr val="000000"/>
                </a:solidFill>
                <a:latin typeface="Cascadia Code" panose="020B0609020000020004" pitchFamily="49" charset="0"/>
                <a:cs typeface="Cascadia Code" panose="020B0609020000020004" pitchFamily="49" charset="0"/>
              </a:rPr>
              <a:t> = 100;</a:t>
            </a:r>
            <a:endParaRPr lang="da-DK" sz="1600" dirty="0">
              <a:latin typeface="Cascadia Code" panose="020B0609020000020004" pitchFamily="49" charset="0"/>
              <a:cs typeface="Cascadia Code" panose="020B0609020000020004" pitchFamily="49" charset="0"/>
            </a:endParaRPr>
          </a:p>
        </p:txBody>
      </p:sp>
      <p:sp>
        <p:nvSpPr>
          <p:cNvPr id="8" name="Rectangle 7">
            <a:extLst>
              <a:ext uri="{FF2B5EF4-FFF2-40B4-BE49-F238E27FC236}">
                <a16:creationId xmlns:a16="http://schemas.microsoft.com/office/drawing/2014/main" id="{A09A0821-17CA-49DF-8D53-59E846228451}"/>
              </a:ext>
            </a:extLst>
          </p:cNvPr>
          <p:cNvSpPr/>
          <p:nvPr/>
        </p:nvSpPr>
        <p:spPr>
          <a:xfrm>
            <a:off x="4006465" y="1438787"/>
            <a:ext cx="4341315" cy="1323439"/>
          </a:xfrm>
          <a:prstGeom prst="rect">
            <a:avLst/>
          </a:prstGeom>
        </p:spPr>
        <p:txBody>
          <a:bodyPr wrap="square">
            <a:spAutoFit/>
          </a:bodyPr>
          <a:lstStyle/>
          <a:p>
            <a:r>
              <a:rPr lang="en-US" sz="1600" dirty="0">
                <a:solidFill>
                  <a:srgbClr val="0000FF"/>
                </a:solidFill>
                <a:latin typeface="Cascadia Code" panose="020B0609020000020004" pitchFamily="49" charset="0"/>
                <a:cs typeface="Cascadia Code" panose="020B0609020000020004" pitchFamily="49" charset="0"/>
              </a:rPr>
              <a:t>&lt;</a:t>
            </a:r>
            <a:r>
              <a:rPr lang="en-US" sz="1600" dirty="0">
                <a:solidFill>
                  <a:srgbClr val="A31515"/>
                </a:solidFill>
                <a:latin typeface="Cascadia Code" panose="020B0609020000020004" pitchFamily="49" charset="0"/>
                <a:cs typeface="Cascadia Code" panose="020B0609020000020004" pitchFamily="49" charset="0"/>
              </a:rPr>
              <a:t>Button</a:t>
            </a:r>
            <a:r>
              <a:rPr lang="en-US" sz="1600" dirty="0">
                <a:solidFill>
                  <a:srgbClr val="FF0000"/>
                </a:solidFill>
                <a:latin typeface="Cascadia Code" panose="020B0609020000020004" pitchFamily="49" charset="0"/>
                <a:cs typeface="Cascadia Code" panose="020B0609020000020004" pitchFamily="49" charset="0"/>
              </a:rPr>
              <a:t> Width</a:t>
            </a:r>
            <a:r>
              <a:rPr lang="en-US" sz="1600" dirty="0">
                <a:solidFill>
                  <a:srgbClr val="0000FF"/>
                </a:solidFill>
                <a:latin typeface="Cascadia Code" panose="020B0609020000020004" pitchFamily="49" charset="0"/>
                <a:cs typeface="Cascadia Code" panose="020B0609020000020004" pitchFamily="49" charset="0"/>
              </a:rPr>
              <a:t>="100"&gt;</a:t>
            </a:r>
            <a:r>
              <a:rPr lang="en-US" sz="1600" dirty="0">
                <a:solidFill>
                  <a:srgbClr val="000000"/>
                </a:solidFill>
                <a:latin typeface="Cascadia Code" panose="020B0609020000020004" pitchFamily="49" charset="0"/>
                <a:cs typeface="Cascadia Code" panose="020B0609020000020004" pitchFamily="49" charset="0"/>
              </a:rPr>
              <a:t>OK</a:t>
            </a:r>
          </a:p>
          <a:p>
            <a:r>
              <a:rPr lang="da-DK" sz="1600" dirty="0">
                <a:solidFill>
                  <a:srgbClr val="000000"/>
                </a:solidFill>
                <a:latin typeface="Cascadia Code" panose="020B0609020000020004" pitchFamily="49" charset="0"/>
                <a:cs typeface="Cascadia Code" panose="020B0609020000020004" pitchFamily="49" charset="0"/>
              </a:rPr>
              <a:t>    </a:t>
            </a:r>
            <a:r>
              <a:rPr lang="da-DK" sz="1600" dirty="0">
                <a:solidFill>
                  <a:srgbClr val="0000FF"/>
                </a:solidFill>
                <a:latin typeface="Cascadia Code" panose="020B0609020000020004" pitchFamily="49" charset="0"/>
                <a:cs typeface="Cascadia Code" panose="020B0609020000020004" pitchFamily="49" charset="0"/>
              </a:rPr>
              <a:t>&lt;</a:t>
            </a:r>
            <a:r>
              <a:rPr lang="da-DK" sz="1600" dirty="0" err="1">
                <a:solidFill>
                  <a:srgbClr val="A31515"/>
                </a:solidFill>
                <a:latin typeface="Cascadia Code" panose="020B0609020000020004" pitchFamily="49" charset="0"/>
                <a:cs typeface="Cascadia Code" panose="020B0609020000020004" pitchFamily="49" charset="0"/>
              </a:rPr>
              <a:t>Button.Background</a:t>
            </a:r>
            <a:r>
              <a:rPr lang="da-DK" sz="1600" dirty="0">
                <a:solidFill>
                  <a:srgbClr val="0000FF"/>
                </a:solidFill>
                <a:latin typeface="Cascadia Code" panose="020B0609020000020004" pitchFamily="49" charset="0"/>
                <a:cs typeface="Cascadia Code" panose="020B0609020000020004" pitchFamily="49" charset="0"/>
              </a:rPr>
              <a:t>&gt;</a:t>
            </a:r>
            <a:endParaRPr lang="da-DK" sz="1600" dirty="0">
              <a:solidFill>
                <a:srgbClr val="000000"/>
              </a:solidFill>
              <a:latin typeface="Cascadia Code" panose="020B0609020000020004" pitchFamily="49" charset="0"/>
              <a:cs typeface="Cascadia Code" panose="020B0609020000020004" pitchFamily="49" charset="0"/>
            </a:endParaRPr>
          </a:p>
          <a:p>
            <a:r>
              <a:rPr lang="da-DK" sz="1600" dirty="0">
                <a:solidFill>
                  <a:srgbClr val="000000"/>
                </a:solidFill>
                <a:latin typeface="Cascadia Code" panose="020B0609020000020004" pitchFamily="49" charset="0"/>
                <a:cs typeface="Cascadia Code" panose="020B0609020000020004" pitchFamily="49" charset="0"/>
              </a:rPr>
              <a:t>        </a:t>
            </a:r>
            <a:r>
              <a:rPr lang="da-DK" sz="1600" dirty="0" err="1">
                <a:solidFill>
                  <a:srgbClr val="000000"/>
                </a:solidFill>
                <a:latin typeface="Cascadia Code" panose="020B0609020000020004" pitchFamily="49" charset="0"/>
                <a:cs typeface="Cascadia Code" panose="020B0609020000020004" pitchFamily="49" charset="0"/>
              </a:rPr>
              <a:t>Purple</a:t>
            </a:r>
            <a:endParaRPr lang="da-DK" sz="1600" dirty="0">
              <a:solidFill>
                <a:srgbClr val="000000"/>
              </a:solidFill>
              <a:latin typeface="Cascadia Code" panose="020B0609020000020004" pitchFamily="49" charset="0"/>
              <a:cs typeface="Cascadia Code" panose="020B0609020000020004" pitchFamily="49" charset="0"/>
            </a:endParaRPr>
          </a:p>
          <a:p>
            <a:r>
              <a:rPr lang="da-DK" sz="1600" dirty="0">
                <a:solidFill>
                  <a:srgbClr val="000000"/>
                </a:solidFill>
                <a:latin typeface="Cascadia Code" panose="020B0609020000020004" pitchFamily="49" charset="0"/>
                <a:cs typeface="Cascadia Code" panose="020B0609020000020004" pitchFamily="49" charset="0"/>
              </a:rPr>
              <a:t>    </a:t>
            </a:r>
            <a:r>
              <a:rPr lang="da-DK" sz="1600" dirty="0">
                <a:solidFill>
                  <a:srgbClr val="0000FF"/>
                </a:solidFill>
                <a:latin typeface="Cascadia Code" panose="020B0609020000020004" pitchFamily="49" charset="0"/>
                <a:cs typeface="Cascadia Code" panose="020B0609020000020004" pitchFamily="49" charset="0"/>
              </a:rPr>
              <a:t>&lt;/</a:t>
            </a:r>
            <a:r>
              <a:rPr lang="da-DK" sz="1600" dirty="0" err="1">
                <a:solidFill>
                  <a:srgbClr val="A31515"/>
                </a:solidFill>
                <a:latin typeface="Cascadia Code" panose="020B0609020000020004" pitchFamily="49" charset="0"/>
                <a:cs typeface="Cascadia Code" panose="020B0609020000020004" pitchFamily="49" charset="0"/>
              </a:rPr>
              <a:t>Button.Background</a:t>
            </a:r>
            <a:r>
              <a:rPr lang="da-DK" sz="1600" dirty="0">
                <a:solidFill>
                  <a:srgbClr val="0000FF"/>
                </a:solidFill>
                <a:latin typeface="Cascadia Code" panose="020B0609020000020004" pitchFamily="49" charset="0"/>
                <a:cs typeface="Cascadia Code" panose="020B0609020000020004" pitchFamily="49" charset="0"/>
              </a:rPr>
              <a:t>&gt;</a:t>
            </a:r>
            <a:endParaRPr lang="da-DK" sz="1600" dirty="0">
              <a:solidFill>
                <a:srgbClr val="000000"/>
              </a:solidFill>
              <a:latin typeface="Cascadia Code" panose="020B0609020000020004" pitchFamily="49" charset="0"/>
              <a:cs typeface="Cascadia Code" panose="020B0609020000020004" pitchFamily="49" charset="0"/>
            </a:endParaRPr>
          </a:p>
          <a:p>
            <a:r>
              <a:rPr lang="da-DK" sz="1600" dirty="0">
                <a:solidFill>
                  <a:srgbClr val="0000FF"/>
                </a:solidFill>
                <a:latin typeface="Cascadia Code" panose="020B0609020000020004" pitchFamily="49" charset="0"/>
                <a:cs typeface="Cascadia Code" panose="020B0609020000020004" pitchFamily="49" charset="0"/>
              </a:rPr>
              <a:t>&lt;/</a:t>
            </a:r>
            <a:r>
              <a:rPr lang="da-DK" sz="1600" dirty="0">
                <a:solidFill>
                  <a:srgbClr val="A31515"/>
                </a:solidFill>
                <a:latin typeface="Cascadia Code" panose="020B0609020000020004" pitchFamily="49" charset="0"/>
                <a:cs typeface="Cascadia Code" panose="020B0609020000020004" pitchFamily="49" charset="0"/>
              </a:rPr>
              <a:t>Button</a:t>
            </a:r>
            <a:r>
              <a:rPr lang="da-DK" sz="1600" dirty="0">
                <a:solidFill>
                  <a:srgbClr val="0000FF"/>
                </a:solidFill>
                <a:latin typeface="Cascadia Code" panose="020B0609020000020004" pitchFamily="49" charset="0"/>
                <a:cs typeface="Cascadia Code" panose="020B0609020000020004" pitchFamily="49" charset="0"/>
              </a:rPr>
              <a:t>&gt;</a:t>
            </a:r>
            <a:endParaRPr lang="da-DK" sz="16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4343019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E1B751-443C-4DA8-8525-7B390F0EAEB7}"/>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16"/>
                    </a14:imgEffect>
                  </a14:imgLayer>
                </a14:imgProps>
              </a:ext>
              <a:ext uri="{837473B0-CC2E-450A-ABE3-18F120FF3D39}">
                <a1611:picAttrSrcUrl xmlns:a1611="http://schemas.microsoft.com/office/drawing/2016/11/main" r:id="rId4"/>
              </a:ext>
            </a:extLst>
          </a:blip>
          <a:srcRect b="21137"/>
          <a:stretch/>
        </p:blipFill>
        <p:spPr>
          <a:xfrm>
            <a:off x="-109298" y="-1"/>
            <a:ext cx="12305846" cy="6858001"/>
          </a:xfrm>
          <a:prstGeom prst="rect">
            <a:avLst/>
          </a:prstGeom>
        </p:spPr>
      </p:pic>
      <p:pic>
        <p:nvPicPr>
          <p:cNvPr id="1032" name="Picture 8" descr="Profilfoto af Ali Reza Farahnak">
            <a:extLst>
              <a:ext uri="{FF2B5EF4-FFF2-40B4-BE49-F238E27FC236}">
                <a16:creationId xmlns:a16="http://schemas.microsoft.com/office/drawing/2014/main" id="{E47F64C3-D7E7-42C4-865B-40688170E7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976" y="3135084"/>
            <a:ext cx="3303037" cy="3303037"/>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62884D6-E241-485E-A537-A56B51EB939A}"/>
              </a:ext>
            </a:extLst>
          </p:cNvPr>
          <p:cNvSpPr txBox="1"/>
          <p:nvPr/>
        </p:nvSpPr>
        <p:spPr>
          <a:xfrm>
            <a:off x="4019939" y="3801717"/>
            <a:ext cx="7707085" cy="1969770"/>
          </a:xfrm>
          <a:prstGeom prst="rect">
            <a:avLst/>
          </a:prstGeom>
          <a:noFill/>
        </p:spPr>
        <p:txBody>
          <a:bodyPr wrap="square" lIns="0" tIns="0" rIns="0" bIns="0" rtlCol="0">
            <a:spAutoFit/>
          </a:bodyPr>
          <a:lstStyle/>
          <a:p>
            <a:pPr algn="l"/>
            <a:r>
              <a:rPr lang="en-US" sz="3200" i="0" dirty="0">
                <a:solidFill>
                  <a:srgbClr val="FFFFFF"/>
                </a:solidFill>
                <a:effectLst/>
              </a:rPr>
              <a:t>Guest Lecture</a:t>
            </a:r>
          </a:p>
          <a:p>
            <a:pPr algn="l"/>
            <a:r>
              <a:rPr lang="en-US" sz="3200" i="0" dirty="0">
                <a:solidFill>
                  <a:srgbClr val="FFFFFF"/>
                </a:solidFill>
                <a:effectLst/>
              </a:rPr>
              <a:t>Ali Reza Farahnak</a:t>
            </a:r>
          </a:p>
          <a:p>
            <a:pPr algn="l"/>
            <a:r>
              <a:rPr lang="en-US" sz="3200" i="0" dirty="0">
                <a:solidFill>
                  <a:srgbClr val="FFFFFF"/>
                </a:solidFill>
                <a:effectLst/>
              </a:rPr>
              <a:t>Global Senior Customer Engineer</a:t>
            </a:r>
          </a:p>
          <a:p>
            <a:pPr algn="l"/>
            <a:r>
              <a:rPr lang="en-US" sz="3200" dirty="0">
                <a:solidFill>
                  <a:srgbClr val="FFFFFF"/>
                </a:solidFill>
              </a:rPr>
              <a:t>Mobile Application Development with C</a:t>
            </a:r>
            <a:r>
              <a:rPr lang="en-US" sz="3200" baseline="30000" dirty="0">
                <a:solidFill>
                  <a:srgbClr val="FFFFFF"/>
                </a:solidFill>
              </a:rPr>
              <a:t>♯</a:t>
            </a:r>
          </a:p>
        </p:txBody>
      </p:sp>
      <p:sp>
        <p:nvSpPr>
          <p:cNvPr id="10" name="TextBox 9">
            <a:extLst>
              <a:ext uri="{FF2B5EF4-FFF2-40B4-BE49-F238E27FC236}">
                <a16:creationId xmlns:a16="http://schemas.microsoft.com/office/drawing/2014/main" id="{BDF7F618-058F-4ADA-9B51-214C9EF15D71}"/>
              </a:ext>
            </a:extLst>
          </p:cNvPr>
          <p:cNvSpPr txBox="1"/>
          <p:nvPr/>
        </p:nvSpPr>
        <p:spPr>
          <a:xfrm>
            <a:off x="1243641" y="6858000"/>
            <a:ext cx="9704717" cy="138499"/>
          </a:xfrm>
          <a:prstGeom prst="rect">
            <a:avLst/>
          </a:prstGeom>
          <a:noFill/>
        </p:spPr>
        <p:txBody>
          <a:bodyPr wrap="square" lIns="0" tIns="0" rIns="0" bIns="0" rtlCol="0">
            <a:spAutoFit/>
          </a:bodyPr>
          <a:lstStyle/>
          <a:p>
            <a:r>
              <a:rPr lang="en-US" sz="900" dirty="0">
                <a:hlinkClick r:id="rId4" tooltip="https://protectme.blog/apps/protect-me-from-dangerous-mobile-apps/"/>
              </a:rPr>
              <a:t>This Photo</a:t>
            </a:r>
            <a:r>
              <a:rPr lang="en-US" sz="900" dirty="0"/>
              <a:t> by Unknown Author is licensed under </a:t>
            </a:r>
            <a:r>
              <a:rPr lang="en-US" sz="900" dirty="0">
                <a:hlinkClick r:id="rId6" tooltip="https://creativecommons.org/licenses/by/3.0/"/>
              </a:rPr>
              <a:t>CC BY</a:t>
            </a:r>
            <a:endParaRPr lang="en-US" sz="900" dirty="0"/>
          </a:p>
        </p:txBody>
      </p:sp>
    </p:spTree>
    <p:extLst>
      <p:ext uri="{BB962C8B-B14F-4D97-AF65-F5344CB8AC3E}">
        <p14:creationId xmlns:p14="http://schemas.microsoft.com/office/powerpoint/2010/main" val="176733723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DDFA-A231-4890-9D56-72BFCB2F9144}"/>
              </a:ext>
            </a:extLst>
          </p:cNvPr>
          <p:cNvSpPr>
            <a:spLocks noGrp="1"/>
          </p:cNvSpPr>
          <p:nvPr>
            <p:ph type="title"/>
          </p:nvPr>
        </p:nvSpPr>
        <p:spPr/>
        <p:txBody>
          <a:bodyPr/>
          <a:lstStyle/>
          <a:p>
            <a:r>
              <a:rPr lang="en-US" dirty="0" err="1"/>
              <a:t>MainPage.xaml</a:t>
            </a:r>
            <a:endParaRPr lang="en-US" dirty="0"/>
          </a:p>
        </p:txBody>
      </p:sp>
      <p:sp>
        <p:nvSpPr>
          <p:cNvPr id="7" name="Rectangle 6">
            <a:extLst>
              <a:ext uri="{FF2B5EF4-FFF2-40B4-BE49-F238E27FC236}">
                <a16:creationId xmlns:a16="http://schemas.microsoft.com/office/drawing/2014/main" id="{591F9D17-5530-429C-99AB-860D2AD63B00}"/>
              </a:ext>
            </a:extLst>
          </p:cNvPr>
          <p:cNvSpPr/>
          <p:nvPr/>
        </p:nvSpPr>
        <p:spPr>
          <a:xfrm>
            <a:off x="1661209" y="1577043"/>
            <a:ext cx="8869583" cy="3148554"/>
          </a:xfrm>
          <a:prstGeom prst="rect">
            <a:avLst/>
          </a:prstGeom>
        </p:spPr>
        <p:txBody>
          <a:bodyPr wrap="square">
            <a:spAutoFit/>
          </a:bodyPr>
          <a:lstStyle/>
          <a:p>
            <a:r>
              <a:rPr lang="da-DK" sz="1600" dirty="0">
                <a:solidFill>
                  <a:srgbClr val="0000FF"/>
                </a:solidFill>
                <a:latin typeface="Cascadia Code" panose="020B0609020000020004" pitchFamily="49" charset="0"/>
                <a:cs typeface="Cascadia Code" panose="020B0609020000020004" pitchFamily="49" charset="0"/>
              </a:rPr>
              <a:t>&lt;</a:t>
            </a:r>
            <a:r>
              <a:rPr lang="da-DK" sz="1600" dirty="0">
                <a:solidFill>
                  <a:srgbClr val="A31515"/>
                </a:solidFill>
                <a:latin typeface="Cascadia Code" panose="020B0609020000020004" pitchFamily="49" charset="0"/>
                <a:cs typeface="Cascadia Code" panose="020B0609020000020004" pitchFamily="49" charset="0"/>
              </a:rPr>
              <a:t>Page</a:t>
            </a:r>
            <a:r>
              <a:rPr lang="da-DK" sz="1600" dirty="0">
                <a:solidFill>
                  <a:srgbClr val="0000FF"/>
                </a:solidFill>
                <a:latin typeface="Cascadia Code" panose="020B0609020000020004" pitchFamily="49" charset="0"/>
                <a:cs typeface="Cascadia Code" panose="020B0609020000020004" pitchFamily="49" charset="0"/>
              </a:rPr>
              <a:t>&gt;</a:t>
            </a:r>
            <a:endParaRPr lang="da-DK" sz="1600" dirty="0">
              <a:solidFill>
                <a:srgbClr val="000000"/>
              </a:solidFill>
              <a:latin typeface="Cascadia Code" panose="020B0609020000020004" pitchFamily="49" charset="0"/>
              <a:cs typeface="Cascadia Code" panose="020B0609020000020004" pitchFamily="49" charset="0"/>
            </a:endParaRPr>
          </a:p>
          <a:p>
            <a:r>
              <a:rPr lang="da-DK" sz="1600" dirty="0">
                <a:solidFill>
                  <a:srgbClr val="000000"/>
                </a:solidFill>
                <a:latin typeface="Cascadia Code" panose="020B0609020000020004" pitchFamily="49" charset="0"/>
                <a:cs typeface="Cascadia Code" panose="020B0609020000020004" pitchFamily="49" charset="0"/>
              </a:rPr>
              <a:t>    </a:t>
            </a:r>
            <a:r>
              <a:rPr lang="da-DK" sz="1600" dirty="0">
                <a:solidFill>
                  <a:srgbClr val="0000FF"/>
                </a:solidFill>
                <a:latin typeface="Cascadia Code" panose="020B0609020000020004" pitchFamily="49" charset="0"/>
                <a:cs typeface="Cascadia Code" panose="020B0609020000020004" pitchFamily="49" charset="0"/>
              </a:rPr>
              <a:t>&lt;</a:t>
            </a:r>
            <a:r>
              <a:rPr lang="da-DK" sz="1600" dirty="0">
                <a:solidFill>
                  <a:srgbClr val="A31515"/>
                </a:solidFill>
                <a:latin typeface="Cascadia Code" panose="020B0609020000020004" pitchFamily="49" charset="0"/>
                <a:cs typeface="Cascadia Code" panose="020B0609020000020004" pitchFamily="49" charset="0"/>
              </a:rPr>
              <a:t>Grid</a:t>
            </a:r>
            <a:r>
              <a:rPr lang="da-DK" sz="1600" dirty="0">
                <a:solidFill>
                  <a:srgbClr val="0000FF"/>
                </a:solidFill>
                <a:latin typeface="Cascadia Code" panose="020B0609020000020004" pitchFamily="49" charset="0"/>
                <a:cs typeface="Cascadia Code" panose="020B0609020000020004" pitchFamily="49" charset="0"/>
              </a:rPr>
              <a:t>&gt;</a:t>
            </a:r>
            <a:endParaRPr lang="da-DK" sz="1600" dirty="0">
              <a:solidFill>
                <a:srgbClr val="000000"/>
              </a:solidFill>
              <a:latin typeface="Cascadia Code" panose="020B0609020000020004" pitchFamily="49" charset="0"/>
              <a:cs typeface="Cascadia Code" panose="020B0609020000020004" pitchFamily="49" charset="0"/>
            </a:endParaRPr>
          </a:p>
          <a:p>
            <a:r>
              <a:rPr lang="da-DK" sz="1600" dirty="0">
                <a:solidFill>
                  <a:srgbClr val="000000"/>
                </a:solidFill>
                <a:latin typeface="Cascadia Code" panose="020B0609020000020004" pitchFamily="49" charset="0"/>
                <a:cs typeface="Cascadia Code" panose="020B0609020000020004" pitchFamily="49" charset="0"/>
              </a:rPr>
              <a:t>        </a:t>
            </a:r>
            <a:r>
              <a:rPr lang="da-DK" sz="1600" dirty="0">
                <a:solidFill>
                  <a:srgbClr val="0000FF"/>
                </a:solidFill>
                <a:latin typeface="Cascadia Code" panose="020B0609020000020004" pitchFamily="49" charset="0"/>
                <a:cs typeface="Cascadia Code" panose="020B0609020000020004" pitchFamily="49" charset="0"/>
              </a:rPr>
              <a:t>&lt;</a:t>
            </a:r>
            <a:r>
              <a:rPr lang="da-DK" sz="1600" dirty="0" err="1">
                <a:solidFill>
                  <a:srgbClr val="A31515"/>
                </a:solidFill>
                <a:latin typeface="Cascadia Code" panose="020B0609020000020004" pitchFamily="49" charset="0"/>
                <a:cs typeface="Cascadia Code" panose="020B0609020000020004" pitchFamily="49" charset="0"/>
              </a:rPr>
              <a:t>StackPanel</a:t>
            </a:r>
            <a:r>
              <a:rPr lang="da-DK" sz="1600" dirty="0">
                <a:solidFill>
                  <a:srgbClr val="0000FF"/>
                </a:solidFill>
                <a:latin typeface="Cascadia Code" panose="020B0609020000020004" pitchFamily="49" charset="0"/>
                <a:cs typeface="Cascadia Code" panose="020B0609020000020004" pitchFamily="49" charset="0"/>
              </a:rPr>
              <a:t>&gt;</a:t>
            </a:r>
            <a:endParaRPr lang="da-DK" sz="1600" dirty="0">
              <a:solidFill>
                <a:srgbClr val="000000"/>
              </a:solidFill>
              <a:latin typeface="Cascadia Code" panose="020B0609020000020004" pitchFamily="49" charset="0"/>
              <a:cs typeface="Cascadia Code" panose="020B0609020000020004" pitchFamily="49" charset="0"/>
            </a:endParaRPr>
          </a:p>
          <a:p>
            <a:r>
              <a:rPr lang="en-US" sz="1600" dirty="0">
                <a:solidFill>
                  <a:srgbClr val="000000"/>
                </a:solidFill>
                <a:latin typeface="Cascadia Code" panose="020B0609020000020004" pitchFamily="49" charset="0"/>
                <a:cs typeface="Cascadia Code" panose="020B0609020000020004" pitchFamily="49" charset="0"/>
              </a:rPr>
              <a:t>            </a:t>
            </a:r>
            <a:r>
              <a:rPr lang="en-US" sz="1600" dirty="0">
                <a:solidFill>
                  <a:srgbClr val="0000FF"/>
                </a:solidFill>
                <a:latin typeface="Cascadia Code" panose="020B0609020000020004" pitchFamily="49" charset="0"/>
                <a:cs typeface="Cascadia Code" panose="020B0609020000020004" pitchFamily="49" charset="0"/>
              </a:rPr>
              <a:t>&lt;</a:t>
            </a:r>
            <a:r>
              <a:rPr lang="en-US" sz="1600" dirty="0">
                <a:solidFill>
                  <a:srgbClr val="A31515"/>
                </a:solidFill>
                <a:latin typeface="Cascadia Code" panose="020B0609020000020004" pitchFamily="49" charset="0"/>
                <a:cs typeface="Cascadia Code" panose="020B0609020000020004" pitchFamily="49" charset="0"/>
              </a:rPr>
              <a:t>Ellipse</a:t>
            </a:r>
            <a:r>
              <a:rPr lang="en-US" sz="1600" dirty="0">
                <a:solidFill>
                  <a:srgbClr val="FF0000"/>
                </a:solidFill>
                <a:latin typeface="Cascadia Code" panose="020B0609020000020004" pitchFamily="49" charset="0"/>
                <a:cs typeface="Cascadia Code" panose="020B0609020000020004" pitchFamily="49" charset="0"/>
              </a:rPr>
              <a:t> Name</a:t>
            </a:r>
            <a:r>
              <a:rPr lang="en-US" sz="1600" dirty="0">
                <a:solidFill>
                  <a:srgbClr val="0000FF"/>
                </a:solidFill>
                <a:latin typeface="Cascadia Code" panose="020B0609020000020004" pitchFamily="49" charset="0"/>
                <a:cs typeface="Cascadia Code" panose="020B0609020000020004" pitchFamily="49" charset="0"/>
              </a:rPr>
              <a:t>="Light"</a:t>
            </a:r>
            <a:r>
              <a:rPr lang="en-US" sz="1600" dirty="0">
                <a:solidFill>
                  <a:srgbClr val="FF0000"/>
                </a:solidFill>
                <a:latin typeface="Cascadia Code" panose="020B0609020000020004" pitchFamily="49" charset="0"/>
                <a:cs typeface="Cascadia Code" panose="020B0609020000020004" pitchFamily="49" charset="0"/>
              </a:rPr>
              <a:t> Fill</a:t>
            </a:r>
            <a:r>
              <a:rPr lang="en-US" sz="1600" dirty="0">
                <a:solidFill>
                  <a:srgbClr val="0000FF"/>
                </a:solidFill>
                <a:latin typeface="Cascadia Code" panose="020B0609020000020004" pitchFamily="49" charset="0"/>
                <a:cs typeface="Cascadia Code" panose="020B0609020000020004" pitchFamily="49" charset="0"/>
              </a:rPr>
              <a:t>="Red"</a:t>
            </a:r>
            <a:r>
              <a:rPr lang="en-US" sz="1600" dirty="0">
                <a:solidFill>
                  <a:srgbClr val="FF0000"/>
                </a:solidFill>
                <a:latin typeface="Cascadia Code" panose="020B0609020000020004" pitchFamily="49" charset="0"/>
                <a:cs typeface="Cascadia Code" panose="020B0609020000020004" pitchFamily="49" charset="0"/>
              </a:rPr>
              <a:t> </a:t>
            </a:r>
          </a:p>
          <a:p>
            <a:r>
              <a:rPr lang="en-US" sz="1600" dirty="0">
                <a:solidFill>
                  <a:srgbClr val="FF0000"/>
                </a:solidFill>
                <a:latin typeface="Cascadia Code" panose="020B0609020000020004" pitchFamily="49" charset="0"/>
                <a:cs typeface="Cascadia Code" panose="020B0609020000020004" pitchFamily="49" charset="0"/>
              </a:rPr>
              <a:t>                     Height</a:t>
            </a:r>
            <a:r>
              <a:rPr lang="en-US" sz="1600" dirty="0">
                <a:solidFill>
                  <a:srgbClr val="0000FF"/>
                </a:solidFill>
                <a:latin typeface="Cascadia Code" panose="020B0609020000020004" pitchFamily="49" charset="0"/>
                <a:cs typeface="Cascadia Code" panose="020B0609020000020004" pitchFamily="49" charset="0"/>
              </a:rPr>
              <a:t>="200"</a:t>
            </a:r>
            <a:r>
              <a:rPr lang="en-US" sz="1600" dirty="0">
                <a:solidFill>
                  <a:srgbClr val="FF0000"/>
                </a:solidFill>
                <a:latin typeface="Cascadia Code" panose="020B0609020000020004" pitchFamily="49" charset="0"/>
                <a:cs typeface="Cascadia Code" panose="020B0609020000020004" pitchFamily="49" charset="0"/>
              </a:rPr>
              <a:t> Width</a:t>
            </a:r>
            <a:r>
              <a:rPr lang="en-US" sz="1600" dirty="0">
                <a:solidFill>
                  <a:srgbClr val="0000FF"/>
                </a:solidFill>
                <a:latin typeface="Cascadia Code" panose="020B0609020000020004" pitchFamily="49" charset="0"/>
                <a:cs typeface="Cascadia Code" panose="020B0609020000020004" pitchFamily="49" charset="0"/>
              </a:rPr>
              <a:t>="200"</a:t>
            </a:r>
            <a:r>
              <a:rPr lang="en-US" sz="1600" dirty="0">
                <a:solidFill>
                  <a:srgbClr val="FF0000"/>
                </a:solidFill>
                <a:latin typeface="Cascadia Code" panose="020B0609020000020004" pitchFamily="49" charset="0"/>
                <a:cs typeface="Cascadia Code" panose="020B0609020000020004" pitchFamily="49" charset="0"/>
              </a:rPr>
              <a:t> Margin</a:t>
            </a:r>
            <a:r>
              <a:rPr lang="en-US" sz="1600" dirty="0">
                <a:solidFill>
                  <a:srgbClr val="0000FF"/>
                </a:solidFill>
                <a:latin typeface="Cascadia Code" panose="020B0609020000020004" pitchFamily="49" charset="0"/>
                <a:cs typeface="Cascadia Code" panose="020B0609020000020004" pitchFamily="49" charset="0"/>
              </a:rPr>
              <a:t>="50" /&gt;</a:t>
            </a:r>
            <a:endParaRPr lang="en-US" sz="1600" dirty="0">
              <a:solidFill>
                <a:srgbClr val="000000"/>
              </a:solidFill>
              <a:latin typeface="Cascadia Code" panose="020B0609020000020004" pitchFamily="49" charset="0"/>
              <a:cs typeface="Cascadia Code" panose="020B0609020000020004" pitchFamily="49" charset="0"/>
            </a:endParaRPr>
          </a:p>
          <a:p>
            <a:r>
              <a:rPr lang="en-US" sz="1600" dirty="0">
                <a:solidFill>
                  <a:srgbClr val="000000"/>
                </a:solidFill>
                <a:latin typeface="Cascadia Code" panose="020B0609020000020004" pitchFamily="49" charset="0"/>
                <a:cs typeface="Cascadia Code" panose="020B0609020000020004" pitchFamily="49" charset="0"/>
              </a:rPr>
              <a:t>            </a:t>
            </a:r>
            <a:r>
              <a:rPr lang="en-US" sz="1600" dirty="0">
                <a:solidFill>
                  <a:srgbClr val="0000FF"/>
                </a:solidFill>
                <a:latin typeface="Cascadia Code" panose="020B0609020000020004" pitchFamily="49" charset="0"/>
                <a:cs typeface="Cascadia Code" panose="020B0609020000020004" pitchFamily="49" charset="0"/>
              </a:rPr>
              <a:t>&lt;</a:t>
            </a:r>
            <a:r>
              <a:rPr lang="en-US" sz="1600" dirty="0">
                <a:solidFill>
                  <a:srgbClr val="A31515"/>
                </a:solidFill>
                <a:latin typeface="Cascadia Code" panose="020B0609020000020004" pitchFamily="49" charset="0"/>
                <a:cs typeface="Cascadia Code" panose="020B0609020000020004" pitchFamily="49" charset="0"/>
              </a:rPr>
              <a:t>Button</a:t>
            </a:r>
            <a:r>
              <a:rPr lang="en-US" sz="1600" dirty="0">
                <a:solidFill>
                  <a:srgbClr val="FF0000"/>
                </a:solidFill>
                <a:latin typeface="Cascadia Code" panose="020B0609020000020004" pitchFamily="49" charset="0"/>
                <a:cs typeface="Cascadia Code" panose="020B0609020000020004" pitchFamily="49" charset="0"/>
              </a:rPr>
              <a:t> Width</a:t>
            </a:r>
            <a:r>
              <a:rPr lang="en-US" sz="1600" dirty="0">
                <a:solidFill>
                  <a:srgbClr val="0000FF"/>
                </a:solidFill>
                <a:latin typeface="Cascadia Code" panose="020B0609020000020004" pitchFamily="49" charset="0"/>
                <a:cs typeface="Cascadia Code" panose="020B0609020000020004" pitchFamily="49" charset="0"/>
              </a:rPr>
              <a:t>="150"</a:t>
            </a:r>
            <a:r>
              <a:rPr lang="en-US" sz="1600" dirty="0">
                <a:solidFill>
                  <a:srgbClr val="FF0000"/>
                </a:solidFill>
                <a:latin typeface="Cascadia Code" panose="020B0609020000020004" pitchFamily="49" charset="0"/>
                <a:cs typeface="Cascadia Code" panose="020B0609020000020004" pitchFamily="49" charset="0"/>
              </a:rPr>
              <a:t> </a:t>
            </a:r>
          </a:p>
          <a:p>
            <a:r>
              <a:rPr lang="en-US" sz="1600" dirty="0">
                <a:solidFill>
                  <a:srgbClr val="FF0000"/>
                </a:solidFill>
                <a:latin typeface="Cascadia Code" panose="020B0609020000020004" pitchFamily="49" charset="0"/>
                <a:cs typeface="Cascadia Code" panose="020B0609020000020004" pitchFamily="49" charset="0"/>
              </a:rPr>
              <a:t>                    Content</a:t>
            </a:r>
            <a:r>
              <a:rPr lang="en-US" sz="1600" dirty="0">
                <a:solidFill>
                  <a:srgbClr val="0000FF"/>
                </a:solidFill>
                <a:latin typeface="Cascadia Code" panose="020B0609020000020004" pitchFamily="49" charset="0"/>
                <a:cs typeface="Cascadia Code" panose="020B0609020000020004" pitchFamily="49" charset="0"/>
              </a:rPr>
              <a:t>="Change Lights"</a:t>
            </a:r>
            <a:r>
              <a:rPr lang="en-US" sz="1600" dirty="0">
                <a:solidFill>
                  <a:srgbClr val="FF0000"/>
                </a:solidFill>
                <a:latin typeface="Cascadia Code" panose="020B0609020000020004" pitchFamily="49" charset="0"/>
                <a:cs typeface="Cascadia Code" panose="020B0609020000020004" pitchFamily="49" charset="0"/>
              </a:rPr>
              <a:t> </a:t>
            </a:r>
          </a:p>
          <a:p>
            <a:r>
              <a:rPr lang="en-US" sz="1600" dirty="0">
                <a:solidFill>
                  <a:srgbClr val="FF0000"/>
                </a:solidFill>
                <a:latin typeface="Cascadia Code" panose="020B0609020000020004" pitchFamily="49" charset="0"/>
                <a:cs typeface="Cascadia Code" panose="020B0609020000020004" pitchFamily="49" charset="0"/>
              </a:rPr>
              <a:t>                    </a:t>
            </a:r>
            <a:r>
              <a:rPr lang="en-US" sz="1600" dirty="0" err="1">
                <a:solidFill>
                  <a:srgbClr val="FF0000"/>
                </a:solidFill>
                <a:latin typeface="Cascadia Code" panose="020B0609020000020004" pitchFamily="49" charset="0"/>
                <a:cs typeface="Cascadia Code" panose="020B0609020000020004" pitchFamily="49" charset="0"/>
              </a:rPr>
              <a:t>HorizontalAlignment</a:t>
            </a:r>
            <a:r>
              <a:rPr lang="en-US" sz="1600" dirty="0">
                <a:solidFill>
                  <a:srgbClr val="0000FF"/>
                </a:solidFill>
                <a:latin typeface="Cascadia Code" panose="020B0609020000020004" pitchFamily="49" charset="0"/>
                <a:cs typeface="Cascadia Code" panose="020B0609020000020004" pitchFamily="49" charset="0"/>
              </a:rPr>
              <a:t>="Center"</a:t>
            </a:r>
            <a:r>
              <a:rPr lang="en-US" sz="1600" dirty="0">
                <a:solidFill>
                  <a:srgbClr val="FF0000"/>
                </a:solidFill>
                <a:latin typeface="Cascadia Code" panose="020B0609020000020004" pitchFamily="49" charset="0"/>
                <a:cs typeface="Cascadia Code" panose="020B0609020000020004" pitchFamily="49" charset="0"/>
              </a:rPr>
              <a:t> </a:t>
            </a:r>
          </a:p>
          <a:p>
            <a:r>
              <a:rPr lang="en-US" sz="1600" dirty="0">
                <a:solidFill>
                  <a:srgbClr val="FF0000"/>
                </a:solidFill>
                <a:latin typeface="Cascadia Code" panose="020B0609020000020004" pitchFamily="49" charset="0"/>
                <a:cs typeface="Cascadia Code" panose="020B0609020000020004" pitchFamily="49" charset="0"/>
              </a:rPr>
              <a:t>                    Click</a:t>
            </a:r>
            <a:r>
              <a:rPr lang="en-US" sz="1600" dirty="0">
                <a:solidFill>
                  <a:srgbClr val="0000FF"/>
                </a:solidFill>
                <a:latin typeface="Cascadia Code" panose="020B0609020000020004" pitchFamily="49" charset="0"/>
                <a:cs typeface="Cascadia Code" panose="020B0609020000020004" pitchFamily="49" charset="0"/>
              </a:rPr>
              <a:t>="</a:t>
            </a:r>
            <a:r>
              <a:rPr lang="en-US" sz="1600" dirty="0" err="1">
                <a:solidFill>
                  <a:srgbClr val="0000FF"/>
                </a:solidFill>
                <a:latin typeface="Cascadia Code" panose="020B0609020000020004" pitchFamily="49" charset="0"/>
                <a:cs typeface="Cascadia Code" panose="020B0609020000020004" pitchFamily="49" charset="0"/>
              </a:rPr>
              <a:t>Button_Click</a:t>
            </a:r>
            <a:r>
              <a:rPr lang="en-US" sz="1600" dirty="0">
                <a:solidFill>
                  <a:srgbClr val="0000FF"/>
                </a:solidFill>
                <a:latin typeface="Cascadia Code" panose="020B0609020000020004" pitchFamily="49" charset="0"/>
                <a:cs typeface="Cascadia Code" panose="020B0609020000020004" pitchFamily="49" charset="0"/>
              </a:rPr>
              <a:t>" /&gt;</a:t>
            </a:r>
            <a:endParaRPr lang="en-US" sz="1600" dirty="0">
              <a:solidFill>
                <a:srgbClr val="000000"/>
              </a:solidFill>
              <a:latin typeface="Cascadia Code" panose="020B0609020000020004" pitchFamily="49" charset="0"/>
              <a:cs typeface="Cascadia Code" panose="020B0609020000020004" pitchFamily="49" charset="0"/>
            </a:endParaRPr>
          </a:p>
          <a:p>
            <a:r>
              <a:rPr lang="da-DK" sz="1600" dirty="0">
                <a:solidFill>
                  <a:srgbClr val="000000"/>
                </a:solidFill>
                <a:latin typeface="Cascadia Code" panose="020B0609020000020004" pitchFamily="49" charset="0"/>
                <a:cs typeface="Cascadia Code" panose="020B0609020000020004" pitchFamily="49" charset="0"/>
              </a:rPr>
              <a:t>        </a:t>
            </a:r>
            <a:r>
              <a:rPr lang="da-DK" sz="1600" dirty="0">
                <a:solidFill>
                  <a:srgbClr val="0000FF"/>
                </a:solidFill>
                <a:latin typeface="Cascadia Code" panose="020B0609020000020004" pitchFamily="49" charset="0"/>
                <a:cs typeface="Cascadia Code" panose="020B0609020000020004" pitchFamily="49" charset="0"/>
              </a:rPr>
              <a:t>&lt;/</a:t>
            </a:r>
            <a:r>
              <a:rPr lang="da-DK" sz="1600" dirty="0" err="1">
                <a:solidFill>
                  <a:srgbClr val="A31515"/>
                </a:solidFill>
                <a:latin typeface="Cascadia Code" panose="020B0609020000020004" pitchFamily="49" charset="0"/>
                <a:cs typeface="Cascadia Code" panose="020B0609020000020004" pitchFamily="49" charset="0"/>
              </a:rPr>
              <a:t>StackPanel</a:t>
            </a:r>
            <a:r>
              <a:rPr lang="da-DK" sz="1600" dirty="0">
                <a:solidFill>
                  <a:srgbClr val="0000FF"/>
                </a:solidFill>
                <a:latin typeface="Cascadia Code" panose="020B0609020000020004" pitchFamily="49" charset="0"/>
                <a:cs typeface="Cascadia Code" panose="020B0609020000020004" pitchFamily="49" charset="0"/>
              </a:rPr>
              <a:t>&gt;</a:t>
            </a:r>
            <a:endParaRPr lang="da-DK" sz="1600" dirty="0">
              <a:solidFill>
                <a:srgbClr val="000000"/>
              </a:solidFill>
              <a:latin typeface="Cascadia Code" panose="020B0609020000020004" pitchFamily="49" charset="0"/>
              <a:cs typeface="Cascadia Code" panose="020B0609020000020004" pitchFamily="49" charset="0"/>
            </a:endParaRPr>
          </a:p>
          <a:p>
            <a:r>
              <a:rPr lang="da-DK" sz="1600" dirty="0">
                <a:solidFill>
                  <a:srgbClr val="000000"/>
                </a:solidFill>
                <a:latin typeface="Cascadia Code" panose="020B0609020000020004" pitchFamily="49" charset="0"/>
                <a:cs typeface="Cascadia Code" panose="020B0609020000020004" pitchFamily="49" charset="0"/>
              </a:rPr>
              <a:t>    </a:t>
            </a:r>
            <a:r>
              <a:rPr lang="da-DK" sz="1600" dirty="0">
                <a:solidFill>
                  <a:srgbClr val="0000FF"/>
                </a:solidFill>
                <a:latin typeface="Cascadia Code" panose="020B0609020000020004" pitchFamily="49" charset="0"/>
                <a:cs typeface="Cascadia Code" panose="020B0609020000020004" pitchFamily="49" charset="0"/>
              </a:rPr>
              <a:t>&lt;/</a:t>
            </a:r>
            <a:r>
              <a:rPr lang="da-DK" sz="1600" dirty="0">
                <a:solidFill>
                  <a:srgbClr val="A31515"/>
                </a:solidFill>
                <a:latin typeface="Cascadia Code" panose="020B0609020000020004" pitchFamily="49" charset="0"/>
                <a:cs typeface="Cascadia Code" panose="020B0609020000020004" pitchFamily="49" charset="0"/>
              </a:rPr>
              <a:t>Grid</a:t>
            </a:r>
            <a:r>
              <a:rPr lang="da-DK" sz="1600" dirty="0">
                <a:solidFill>
                  <a:srgbClr val="0000FF"/>
                </a:solidFill>
                <a:latin typeface="Cascadia Code" panose="020B0609020000020004" pitchFamily="49" charset="0"/>
                <a:cs typeface="Cascadia Code" panose="020B0609020000020004" pitchFamily="49" charset="0"/>
              </a:rPr>
              <a:t>&gt;</a:t>
            </a:r>
            <a:endParaRPr lang="da-DK" sz="1600" dirty="0">
              <a:solidFill>
                <a:srgbClr val="000000"/>
              </a:solidFill>
              <a:latin typeface="Cascadia Code" panose="020B0609020000020004" pitchFamily="49" charset="0"/>
              <a:cs typeface="Cascadia Code" panose="020B0609020000020004" pitchFamily="49" charset="0"/>
            </a:endParaRPr>
          </a:p>
          <a:p>
            <a:r>
              <a:rPr lang="da-DK" sz="1600" dirty="0">
                <a:solidFill>
                  <a:srgbClr val="0000FF"/>
                </a:solidFill>
                <a:latin typeface="Cascadia Code" panose="020B0609020000020004" pitchFamily="49" charset="0"/>
                <a:cs typeface="Cascadia Code" panose="020B0609020000020004" pitchFamily="49" charset="0"/>
              </a:rPr>
              <a:t>&lt;/</a:t>
            </a:r>
            <a:r>
              <a:rPr lang="da-DK" sz="1600" dirty="0">
                <a:solidFill>
                  <a:srgbClr val="A31515"/>
                </a:solidFill>
                <a:latin typeface="Cascadia Code" panose="020B0609020000020004" pitchFamily="49" charset="0"/>
                <a:cs typeface="Cascadia Code" panose="020B0609020000020004" pitchFamily="49" charset="0"/>
              </a:rPr>
              <a:t>Page</a:t>
            </a:r>
            <a:r>
              <a:rPr lang="da-DK" sz="1600" dirty="0">
                <a:solidFill>
                  <a:srgbClr val="0000FF"/>
                </a:solidFill>
                <a:latin typeface="Cascadia Code" panose="020B0609020000020004" pitchFamily="49" charset="0"/>
                <a:cs typeface="Cascadia Code" panose="020B0609020000020004" pitchFamily="49" charset="0"/>
              </a:rPr>
              <a:t>&gt;</a:t>
            </a:r>
            <a:endParaRPr lang="da-DK" sz="1600" dirty="0">
              <a:solidFill>
                <a:srgbClr val="000000"/>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8648651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DDFA-A231-4890-9D56-72BFCB2F9144}"/>
              </a:ext>
            </a:extLst>
          </p:cNvPr>
          <p:cNvSpPr>
            <a:spLocks noGrp="1"/>
          </p:cNvSpPr>
          <p:nvPr>
            <p:ph type="title"/>
          </p:nvPr>
        </p:nvSpPr>
        <p:spPr/>
        <p:txBody>
          <a:bodyPr/>
          <a:lstStyle/>
          <a:p>
            <a:r>
              <a:rPr lang="en-US" dirty="0" err="1"/>
              <a:t>MainPage.xaml.cs</a:t>
            </a:r>
            <a:endParaRPr lang="en-US" dirty="0"/>
          </a:p>
        </p:txBody>
      </p:sp>
      <p:sp>
        <p:nvSpPr>
          <p:cNvPr id="4" name="Rectangle 3">
            <a:extLst>
              <a:ext uri="{FF2B5EF4-FFF2-40B4-BE49-F238E27FC236}">
                <a16:creationId xmlns:a16="http://schemas.microsoft.com/office/drawing/2014/main" id="{D46D0282-D7C3-40D7-AA64-BF80F0C332F8}"/>
              </a:ext>
            </a:extLst>
          </p:cNvPr>
          <p:cNvSpPr/>
          <p:nvPr/>
        </p:nvSpPr>
        <p:spPr>
          <a:xfrm>
            <a:off x="1706928" y="1234191"/>
            <a:ext cx="8778144" cy="5067541"/>
          </a:xfrm>
          <a:prstGeom prst="rect">
            <a:avLst/>
          </a:prstGeom>
        </p:spPr>
        <p:txBody>
          <a:bodyPr wrap="square">
            <a:spAutoFit/>
          </a:bodyPr>
          <a:lstStyle/>
          <a:p>
            <a:r>
              <a:rPr lang="da-DK" sz="1600" dirty="0" err="1">
                <a:solidFill>
                  <a:srgbClr val="0000FF"/>
                </a:solidFill>
                <a:latin typeface="Cascadia Code" panose="020B0609020000020004" pitchFamily="49" charset="0"/>
                <a:cs typeface="Cascadia Code" panose="020B0609020000020004" pitchFamily="49" charset="0"/>
              </a:rPr>
              <a:t>namespace</a:t>
            </a:r>
            <a:r>
              <a:rPr lang="da-DK" sz="1600" dirty="0">
                <a:solidFill>
                  <a:srgbClr val="000000"/>
                </a:solidFill>
                <a:latin typeface="Cascadia Code" panose="020B0609020000020004" pitchFamily="49" charset="0"/>
                <a:cs typeface="Cascadia Code" panose="020B0609020000020004" pitchFamily="49" charset="0"/>
              </a:rPr>
              <a:t> App</a:t>
            </a:r>
          </a:p>
          <a:p>
            <a:r>
              <a:rPr lang="da-DK" sz="1600" dirty="0">
                <a:solidFill>
                  <a:srgbClr val="000000"/>
                </a:solidFill>
                <a:latin typeface="Cascadia Code" panose="020B0609020000020004" pitchFamily="49" charset="0"/>
                <a:cs typeface="Cascadia Code" panose="020B0609020000020004" pitchFamily="49" charset="0"/>
              </a:rPr>
              <a:t>{</a:t>
            </a:r>
          </a:p>
          <a:p>
            <a:r>
              <a:rPr lang="en-US" sz="1600" dirty="0">
                <a:solidFill>
                  <a:srgbClr val="000000"/>
                </a:solidFill>
                <a:latin typeface="Cascadia Code" panose="020B0609020000020004" pitchFamily="49" charset="0"/>
                <a:cs typeface="Cascadia Code" panose="020B0609020000020004" pitchFamily="49" charset="0"/>
              </a:rPr>
              <a:t>    </a:t>
            </a:r>
            <a:r>
              <a:rPr lang="en-US" sz="1600" dirty="0">
                <a:solidFill>
                  <a:srgbClr val="0000FF"/>
                </a:solidFill>
                <a:latin typeface="Cascadia Code" panose="020B0609020000020004" pitchFamily="49" charset="0"/>
                <a:cs typeface="Cascadia Code" panose="020B0609020000020004" pitchFamily="49" charset="0"/>
              </a:rPr>
              <a:t>public</a:t>
            </a:r>
            <a:r>
              <a:rPr lang="en-US" sz="1600" dirty="0">
                <a:solidFill>
                  <a:srgbClr val="000000"/>
                </a:solidFill>
                <a:latin typeface="Cascadia Code" panose="020B0609020000020004" pitchFamily="49" charset="0"/>
                <a:cs typeface="Cascadia Code" panose="020B0609020000020004" pitchFamily="49" charset="0"/>
              </a:rPr>
              <a:t> </a:t>
            </a:r>
            <a:r>
              <a:rPr lang="en-US" sz="1600" dirty="0">
                <a:solidFill>
                  <a:srgbClr val="0000FF"/>
                </a:solidFill>
                <a:latin typeface="Cascadia Code" panose="020B0609020000020004" pitchFamily="49" charset="0"/>
                <a:cs typeface="Cascadia Code" panose="020B0609020000020004" pitchFamily="49" charset="0"/>
              </a:rPr>
              <a:t>sealed</a:t>
            </a:r>
            <a:r>
              <a:rPr lang="en-US" sz="1600" dirty="0">
                <a:solidFill>
                  <a:srgbClr val="000000"/>
                </a:solidFill>
                <a:latin typeface="Cascadia Code" panose="020B0609020000020004" pitchFamily="49" charset="0"/>
                <a:cs typeface="Cascadia Code" panose="020B0609020000020004" pitchFamily="49" charset="0"/>
              </a:rPr>
              <a:t> </a:t>
            </a:r>
            <a:r>
              <a:rPr lang="en-US" sz="1600" dirty="0">
                <a:solidFill>
                  <a:srgbClr val="0000FF"/>
                </a:solidFill>
                <a:latin typeface="Cascadia Code" panose="020B0609020000020004" pitchFamily="49" charset="0"/>
                <a:cs typeface="Cascadia Code" panose="020B0609020000020004" pitchFamily="49" charset="0"/>
              </a:rPr>
              <a:t>partial</a:t>
            </a:r>
            <a:r>
              <a:rPr lang="en-US" sz="1600" dirty="0">
                <a:solidFill>
                  <a:srgbClr val="000000"/>
                </a:solidFill>
                <a:latin typeface="Cascadia Code" panose="020B0609020000020004" pitchFamily="49" charset="0"/>
                <a:cs typeface="Cascadia Code" panose="020B0609020000020004" pitchFamily="49" charset="0"/>
              </a:rPr>
              <a:t> </a:t>
            </a:r>
            <a:r>
              <a:rPr lang="en-US" sz="1600" dirty="0">
                <a:solidFill>
                  <a:srgbClr val="0000FF"/>
                </a:solidFill>
                <a:latin typeface="Cascadia Code" panose="020B0609020000020004" pitchFamily="49" charset="0"/>
                <a:cs typeface="Cascadia Code" panose="020B0609020000020004" pitchFamily="49" charset="0"/>
              </a:rPr>
              <a:t>class</a:t>
            </a:r>
            <a:r>
              <a:rPr lang="en-US" sz="1600" dirty="0">
                <a:solidFill>
                  <a:srgbClr val="000000"/>
                </a:solidFill>
                <a:latin typeface="Cascadia Code" panose="020B0609020000020004" pitchFamily="49" charset="0"/>
                <a:cs typeface="Cascadia Code" panose="020B0609020000020004" pitchFamily="49" charset="0"/>
              </a:rPr>
              <a:t> </a:t>
            </a:r>
            <a:r>
              <a:rPr lang="en-US" sz="1600" dirty="0" err="1">
                <a:solidFill>
                  <a:srgbClr val="2B91AF"/>
                </a:solidFill>
                <a:latin typeface="Cascadia Code" panose="020B0609020000020004" pitchFamily="49" charset="0"/>
                <a:cs typeface="Cascadia Code" panose="020B0609020000020004" pitchFamily="49" charset="0"/>
              </a:rPr>
              <a:t>MainPage</a:t>
            </a:r>
            <a:r>
              <a:rPr lang="en-US" sz="1600" dirty="0">
                <a:solidFill>
                  <a:srgbClr val="000000"/>
                </a:solidFill>
                <a:latin typeface="Cascadia Code" panose="020B0609020000020004" pitchFamily="49" charset="0"/>
                <a:cs typeface="Cascadia Code" panose="020B0609020000020004" pitchFamily="49" charset="0"/>
              </a:rPr>
              <a:t> : </a:t>
            </a:r>
            <a:r>
              <a:rPr lang="en-US" sz="1600" dirty="0">
                <a:solidFill>
                  <a:srgbClr val="2B91AF"/>
                </a:solidFill>
                <a:latin typeface="Cascadia Code" panose="020B0609020000020004" pitchFamily="49" charset="0"/>
                <a:cs typeface="Cascadia Code" panose="020B0609020000020004" pitchFamily="49" charset="0"/>
              </a:rPr>
              <a:t>Page</a:t>
            </a:r>
            <a:endParaRPr lang="en-US" sz="1600" dirty="0">
              <a:solidFill>
                <a:srgbClr val="000000"/>
              </a:solidFill>
              <a:latin typeface="Cascadia Code" panose="020B0609020000020004" pitchFamily="49" charset="0"/>
              <a:cs typeface="Cascadia Code" panose="020B0609020000020004" pitchFamily="49" charset="0"/>
            </a:endParaRPr>
          </a:p>
          <a:p>
            <a:r>
              <a:rPr lang="da-DK" sz="1600" dirty="0">
                <a:solidFill>
                  <a:srgbClr val="000000"/>
                </a:solidFill>
                <a:latin typeface="Cascadia Code" panose="020B0609020000020004" pitchFamily="49" charset="0"/>
                <a:cs typeface="Cascadia Code" panose="020B0609020000020004" pitchFamily="49" charset="0"/>
              </a:rPr>
              <a:t>    {</a:t>
            </a:r>
          </a:p>
          <a:p>
            <a:r>
              <a:rPr lang="da-DK" sz="1600" dirty="0">
                <a:solidFill>
                  <a:srgbClr val="000000"/>
                </a:solidFill>
                <a:latin typeface="Cascadia Code" panose="020B0609020000020004" pitchFamily="49" charset="0"/>
                <a:cs typeface="Cascadia Code" panose="020B0609020000020004" pitchFamily="49" charset="0"/>
              </a:rPr>
              <a:t>        </a:t>
            </a:r>
            <a:r>
              <a:rPr lang="da-DK" sz="1600" dirty="0">
                <a:solidFill>
                  <a:srgbClr val="0000FF"/>
                </a:solidFill>
                <a:latin typeface="Cascadia Code" panose="020B0609020000020004" pitchFamily="49" charset="0"/>
                <a:cs typeface="Cascadia Code" panose="020B0609020000020004" pitchFamily="49" charset="0"/>
              </a:rPr>
              <a:t>public</a:t>
            </a:r>
            <a:r>
              <a:rPr lang="da-DK" sz="1600" dirty="0">
                <a:solidFill>
                  <a:srgbClr val="000000"/>
                </a:solidFill>
                <a:latin typeface="Cascadia Code" panose="020B0609020000020004" pitchFamily="49" charset="0"/>
                <a:cs typeface="Cascadia Code" panose="020B0609020000020004" pitchFamily="49" charset="0"/>
              </a:rPr>
              <a:t> </a:t>
            </a:r>
            <a:r>
              <a:rPr lang="da-DK" sz="1600" dirty="0" err="1">
                <a:solidFill>
                  <a:srgbClr val="000000"/>
                </a:solidFill>
                <a:latin typeface="Cascadia Code" panose="020B0609020000020004" pitchFamily="49" charset="0"/>
                <a:cs typeface="Cascadia Code" panose="020B0609020000020004" pitchFamily="49" charset="0"/>
              </a:rPr>
              <a:t>MainPage</a:t>
            </a:r>
            <a:r>
              <a:rPr lang="da-DK" sz="1600" dirty="0">
                <a:solidFill>
                  <a:srgbClr val="000000"/>
                </a:solidFill>
                <a:latin typeface="Cascadia Code" panose="020B0609020000020004" pitchFamily="49" charset="0"/>
                <a:cs typeface="Cascadia Code" panose="020B0609020000020004" pitchFamily="49" charset="0"/>
              </a:rPr>
              <a:t>()</a:t>
            </a:r>
          </a:p>
          <a:p>
            <a:r>
              <a:rPr lang="da-DK" sz="1600" dirty="0">
                <a:solidFill>
                  <a:srgbClr val="000000"/>
                </a:solidFill>
                <a:latin typeface="Cascadia Code" panose="020B0609020000020004" pitchFamily="49" charset="0"/>
                <a:cs typeface="Cascadia Code" panose="020B0609020000020004" pitchFamily="49" charset="0"/>
              </a:rPr>
              <a:t>        {</a:t>
            </a:r>
          </a:p>
          <a:p>
            <a:r>
              <a:rPr lang="da-DK" sz="1600" dirty="0">
                <a:solidFill>
                  <a:srgbClr val="000000"/>
                </a:solidFill>
                <a:latin typeface="Cascadia Code" panose="020B0609020000020004" pitchFamily="49" charset="0"/>
                <a:cs typeface="Cascadia Code" panose="020B0609020000020004" pitchFamily="49" charset="0"/>
              </a:rPr>
              <a:t>            </a:t>
            </a:r>
            <a:r>
              <a:rPr lang="da-DK" sz="1600" dirty="0" err="1">
                <a:solidFill>
                  <a:srgbClr val="0000FF"/>
                </a:solidFill>
                <a:latin typeface="Cascadia Code" panose="020B0609020000020004" pitchFamily="49" charset="0"/>
                <a:cs typeface="Cascadia Code" panose="020B0609020000020004" pitchFamily="49" charset="0"/>
              </a:rPr>
              <a:t>this</a:t>
            </a:r>
            <a:r>
              <a:rPr lang="da-DK" sz="1600" dirty="0" err="1">
                <a:solidFill>
                  <a:srgbClr val="000000"/>
                </a:solidFill>
                <a:latin typeface="Cascadia Code" panose="020B0609020000020004" pitchFamily="49" charset="0"/>
                <a:cs typeface="Cascadia Code" panose="020B0609020000020004" pitchFamily="49" charset="0"/>
              </a:rPr>
              <a:t>.InitializeComponent</a:t>
            </a:r>
            <a:r>
              <a:rPr lang="da-DK" sz="1600" dirty="0">
                <a:solidFill>
                  <a:srgbClr val="000000"/>
                </a:solidFill>
                <a:latin typeface="Cascadia Code" panose="020B0609020000020004" pitchFamily="49" charset="0"/>
                <a:cs typeface="Cascadia Code" panose="020B0609020000020004" pitchFamily="49" charset="0"/>
              </a:rPr>
              <a:t>();</a:t>
            </a:r>
          </a:p>
          <a:p>
            <a:r>
              <a:rPr lang="da-DK" sz="1600" dirty="0">
                <a:solidFill>
                  <a:srgbClr val="000000"/>
                </a:solidFill>
                <a:latin typeface="Cascadia Code" panose="020B0609020000020004" pitchFamily="49" charset="0"/>
                <a:cs typeface="Cascadia Code" panose="020B0609020000020004" pitchFamily="49" charset="0"/>
              </a:rPr>
              <a:t>        }</a:t>
            </a:r>
          </a:p>
          <a:p>
            <a:endParaRPr lang="da-DK" sz="1600" dirty="0">
              <a:solidFill>
                <a:srgbClr val="000000"/>
              </a:solidFill>
              <a:latin typeface="Cascadia Code" panose="020B0609020000020004" pitchFamily="49" charset="0"/>
              <a:cs typeface="Cascadia Code" panose="020B0609020000020004" pitchFamily="49" charset="0"/>
            </a:endParaRPr>
          </a:p>
          <a:p>
            <a:r>
              <a:rPr lang="en-US" sz="1600" dirty="0">
                <a:solidFill>
                  <a:srgbClr val="000000"/>
                </a:solidFill>
                <a:latin typeface="Cascadia Code" panose="020B0609020000020004" pitchFamily="49" charset="0"/>
                <a:cs typeface="Cascadia Code" panose="020B0609020000020004" pitchFamily="49" charset="0"/>
              </a:rPr>
              <a:t>        </a:t>
            </a:r>
            <a:r>
              <a:rPr lang="en-US" sz="1600" dirty="0">
                <a:solidFill>
                  <a:srgbClr val="0000FF"/>
                </a:solidFill>
                <a:latin typeface="Cascadia Code" panose="020B0609020000020004" pitchFamily="49" charset="0"/>
                <a:cs typeface="Cascadia Code" panose="020B0609020000020004" pitchFamily="49" charset="0"/>
              </a:rPr>
              <a:t>private</a:t>
            </a:r>
            <a:r>
              <a:rPr lang="en-US" sz="1600" dirty="0">
                <a:solidFill>
                  <a:srgbClr val="000000"/>
                </a:solidFill>
                <a:latin typeface="Cascadia Code" panose="020B0609020000020004" pitchFamily="49" charset="0"/>
                <a:cs typeface="Cascadia Code" panose="020B0609020000020004" pitchFamily="49" charset="0"/>
              </a:rPr>
              <a:t> </a:t>
            </a:r>
            <a:r>
              <a:rPr lang="en-US" sz="1600" dirty="0">
                <a:solidFill>
                  <a:srgbClr val="0000FF"/>
                </a:solidFill>
                <a:latin typeface="Cascadia Code" panose="020B0609020000020004" pitchFamily="49" charset="0"/>
                <a:cs typeface="Cascadia Code" panose="020B0609020000020004" pitchFamily="49" charset="0"/>
              </a:rPr>
              <a:t>void</a:t>
            </a:r>
            <a:r>
              <a:rPr lang="en-US" sz="1600" dirty="0">
                <a:solidFill>
                  <a:srgbClr val="000000"/>
                </a:solidFill>
                <a:latin typeface="Cascadia Code" panose="020B0609020000020004" pitchFamily="49" charset="0"/>
                <a:cs typeface="Cascadia Code" panose="020B0609020000020004" pitchFamily="49" charset="0"/>
              </a:rPr>
              <a:t> </a:t>
            </a:r>
            <a:r>
              <a:rPr lang="en-US" sz="1600" dirty="0" err="1">
                <a:solidFill>
                  <a:srgbClr val="000000"/>
                </a:solidFill>
                <a:latin typeface="Cascadia Code" panose="020B0609020000020004" pitchFamily="49" charset="0"/>
                <a:cs typeface="Cascadia Code" panose="020B0609020000020004" pitchFamily="49" charset="0"/>
              </a:rPr>
              <a:t>Button_Click</a:t>
            </a:r>
            <a:r>
              <a:rPr lang="en-US" sz="1600" dirty="0">
                <a:solidFill>
                  <a:srgbClr val="000000"/>
                </a:solidFill>
                <a:latin typeface="Cascadia Code" panose="020B0609020000020004" pitchFamily="49" charset="0"/>
                <a:cs typeface="Cascadia Code" panose="020B0609020000020004" pitchFamily="49" charset="0"/>
              </a:rPr>
              <a:t>(</a:t>
            </a:r>
            <a:r>
              <a:rPr lang="en-US" sz="1600" dirty="0">
                <a:solidFill>
                  <a:srgbClr val="0000FF"/>
                </a:solidFill>
                <a:latin typeface="Cascadia Code" panose="020B0609020000020004" pitchFamily="49" charset="0"/>
                <a:cs typeface="Cascadia Code" panose="020B0609020000020004" pitchFamily="49" charset="0"/>
              </a:rPr>
              <a:t>object</a:t>
            </a:r>
            <a:r>
              <a:rPr lang="en-US" sz="1600" dirty="0">
                <a:solidFill>
                  <a:srgbClr val="000000"/>
                </a:solidFill>
                <a:latin typeface="Cascadia Code" panose="020B0609020000020004" pitchFamily="49" charset="0"/>
                <a:cs typeface="Cascadia Code" panose="020B0609020000020004" pitchFamily="49" charset="0"/>
              </a:rPr>
              <a:t> sender, </a:t>
            </a:r>
            <a:r>
              <a:rPr lang="en-US" sz="1600" dirty="0" err="1">
                <a:solidFill>
                  <a:srgbClr val="2B91AF"/>
                </a:solidFill>
                <a:latin typeface="Cascadia Code" panose="020B0609020000020004" pitchFamily="49" charset="0"/>
                <a:cs typeface="Cascadia Code" panose="020B0609020000020004" pitchFamily="49" charset="0"/>
              </a:rPr>
              <a:t>RoutedEventArgs</a:t>
            </a:r>
            <a:r>
              <a:rPr lang="en-US" sz="1600" dirty="0">
                <a:solidFill>
                  <a:srgbClr val="000000"/>
                </a:solidFill>
                <a:latin typeface="Cascadia Code" panose="020B0609020000020004" pitchFamily="49" charset="0"/>
                <a:cs typeface="Cascadia Code" panose="020B0609020000020004" pitchFamily="49" charset="0"/>
              </a:rPr>
              <a:t> e)</a:t>
            </a:r>
          </a:p>
          <a:p>
            <a:r>
              <a:rPr lang="da-DK" sz="1600" dirty="0">
                <a:solidFill>
                  <a:srgbClr val="000000"/>
                </a:solidFill>
                <a:latin typeface="Cascadia Code" panose="020B0609020000020004" pitchFamily="49" charset="0"/>
                <a:cs typeface="Cascadia Code" panose="020B0609020000020004" pitchFamily="49" charset="0"/>
              </a:rPr>
              <a:t>        {</a:t>
            </a:r>
          </a:p>
          <a:p>
            <a:r>
              <a:rPr lang="en-US" sz="1600" dirty="0">
                <a:solidFill>
                  <a:srgbClr val="000000"/>
                </a:solidFill>
                <a:latin typeface="Cascadia Code" panose="020B0609020000020004" pitchFamily="49" charset="0"/>
                <a:cs typeface="Cascadia Code" panose="020B0609020000020004" pitchFamily="49" charset="0"/>
              </a:rPr>
              <a:t>            </a:t>
            </a:r>
            <a:r>
              <a:rPr lang="en-US" sz="1600" dirty="0" err="1">
                <a:solidFill>
                  <a:srgbClr val="0000FF"/>
                </a:solidFill>
                <a:latin typeface="Cascadia Code" panose="020B0609020000020004" pitchFamily="49" charset="0"/>
                <a:cs typeface="Cascadia Code" panose="020B0609020000020004" pitchFamily="49" charset="0"/>
              </a:rPr>
              <a:t>var</a:t>
            </a:r>
            <a:r>
              <a:rPr lang="en-US" sz="1600" dirty="0">
                <a:solidFill>
                  <a:srgbClr val="000000"/>
                </a:solidFill>
                <a:latin typeface="Cascadia Code" panose="020B0609020000020004" pitchFamily="49" charset="0"/>
                <a:cs typeface="Cascadia Code" panose="020B0609020000020004" pitchFamily="49" charset="0"/>
              </a:rPr>
              <a:t> current = </a:t>
            </a:r>
            <a:r>
              <a:rPr lang="en-US" sz="1600" dirty="0" err="1">
                <a:solidFill>
                  <a:srgbClr val="000000"/>
                </a:solidFill>
                <a:latin typeface="Cascadia Code" panose="020B0609020000020004" pitchFamily="49" charset="0"/>
                <a:cs typeface="Cascadia Code" panose="020B0609020000020004" pitchFamily="49" charset="0"/>
              </a:rPr>
              <a:t>Light.Fill</a:t>
            </a:r>
            <a:r>
              <a:rPr lang="en-US" sz="1600" dirty="0">
                <a:solidFill>
                  <a:srgbClr val="000000"/>
                </a:solidFill>
                <a:latin typeface="Cascadia Code" panose="020B0609020000020004" pitchFamily="49" charset="0"/>
                <a:cs typeface="Cascadia Code" panose="020B0609020000020004" pitchFamily="49" charset="0"/>
              </a:rPr>
              <a:t> </a:t>
            </a:r>
            <a:r>
              <a:rPr lang="en-US" sz="1600" dirty="0">
                <a:solidFill>
                  <a:srgbClr val="0000FF"/>
                </a:solidFill>
                <a:latin typeface="Cascadia Code" panose="020B0609020000020004" pitchFamily="49" charset="0"/>
                <a:cs typeface="Cascadia Code" panose="020B0609020000020004" pitchFamily="49" charset="0"/>
              </a:rPr>
              <a:t>as</a:t>
            </a:r>
            <a:r>
              <a:rPr lang="en-US" sz="1600" dirty="0">
                <a:solidFill>
                  <a:srgbClr val="000000"/>
                </a:solidFill>
                <a:latin typeface="Cascadia Code" panose="020B0609020000020004" pitchFamily="49" charset="0"/>
                <a:cs typeface="Cascadia Code" panose="020B0609020000020004" pitchFamily="49" charset="0"/>
              </a:rPr>
              <a:t> </a:t>
            </a:r>
            <a:r>
              <a:rPr lang="en-US" sz="1600" dirty="0" err="1">
                <a:solidFill>
                  <a:srgbClr val="2B91AF"/>
                </a:solidFill>
                <a:latin typeface="Cascadia Code" panose="020B0609020000020004" pitchFamily="49" charset="0"/>
                <a:cs typeface="Cascadia Code" panose="020B0609020000020004" pitchFamily="49" charset="0"/>
              </a:rPr>
              <a:t>SolidColorBrush</a:t>
            </a:r>
            <a:r>
              <a:rPr lang="en-US" sz="1600" dirty="0">
                <a:solidFill>
                  <a:srgbClr val="000000"/>
                </a:solidFill>
                <a:latin typeface="Cascadia Code" panose="020B0609020000020004" pitchFamily="49" charset="0"/>
                <a:cs typeface="Cascadia Code" panose="020B0609020000020004" pitchFamily="49" charset="0"/>
              </a:rPr>
              <a:t>;</a:t>
            </a:r>
          </a:p>
          <a:p>
            <a:endParaRPr lang="da-DK" sz="1600" dirty="0">
              <a:solidFill>
                <a:srgbClr val="000000"/>
              </a:solidFill>
              <a:latin typeface="Cascadia Code" panose="020B0609020000020004" pitchFamily="49" charset="0"/>
              <a:cs typeface="Cascadia Code" panose="020B0609020000020004" pitchFamily="49" charset="0"/>
            </a:endParaRPr>
          </a:p>
          <a:p>
            <a:r>
              <a:rPr lang="en-US" sz="1600" dirty="0">
                <a:solidFill>
                  <a:srgbClr val="000000"/>
                </a:solidFill>
                <a:latin typeface="Cascadia Code" panose="020B0609020000020004" pitchFamily="49" charset="0"/>
                <a:cs typeface="Cascadia Code" panose="020B0609020000020004" pitchFamily="49" charset="0"/>
              </a:rPr>
              <a:t>            </a:t>
            </a:r>
            <a:r>
              <a:rPr lang="en-US" sz="1600" dirty="0">
                <a:solidFill>
                  <a:srgbClr val="0000FF"/>
                </a:solidFill>
                <a:latin typeface="Cascadia Code" panose="020B0609020000020004" pitchFamily="49" charset="0"/>
                <a:cs typeface="Cascadia Code" panose="020B0609020000020004" pitchFamily="49" charset="0"/>
              </a:rPr>
              <a:t>if</a:t>
            </a:r>
            <a:r>
              <a:rPr lang="en-US" sz="1600" dirty="0">
                <a:solidFill>
                  <a:srgbClr val="000000"/>
                </a:solidFill>
                <a:latin typeface="Cascadia Code" panose="020B0609020000020004" pitchFamily="49" charset="0"/>
                <a:cs typeface="Cascadia Code" panose="020B0609020000020004" pitchFamily="49" charset="0"/>
              </a:rPr>
              <a:t> (</a:t>
            </a:r>
            <a:r>
              <a:rPr lang="en-US" sz="1600" dirty="0" err="1">
                <a:solidFill>
                  <a:srgbClr val="000000"/>
                </a:solidFill>
                <a:latin typeface="Cascadia Code" panose="020B0609020000020004" pitchFamily="49" charset="0"/>
                <a:cs typeface="Cascadia Code" panose="020B0609020000020004" pitchFamily="49" charset="0"/>
              </a:rPr>
              <a:t>current.Color</a:t>
            </a:r>
            <a:r>
              <a:rPr lang="en-US" sz="1600" dirty="0">
                <a:solidFill>
                  <a:srgbClr val="000000"/>
                </a:solidFill>
                <a:latin typeface="Cascadia Code" panose="020B0609020000020004" pitchFamily="49" charset="0"/>
                <a:cs typeface="Cascadia Code" panose="020B0609020000020004" pitchFamily="49" charset="0"/>
              </a:rPr>
              <a:t> == </a:t>
            </a:r>
            <a:r>
              <a:rPr lang="en-US" sz="1600" dirty="0" err="1">
                <a:solidFill>
                  <a:srgbClr val="2B91AF"/>
                </a:solidFill>
                <a:latin typeface="Cascadia Code" panose="020B0609020000020004" pitchFamily="49" charset="0"/>
                <a:cs typeface="Cascadia Code" panose="020B0609020000020004" pitchFamily="49" charset="0"/>
              </a:rPr>
              <a:t>Colors</a:t>
            </a:r>
            <a:r>
              <a:rPr lang="en-US" sz="1600" dirty="0" err="1">
                <a:solidFill>
                  <a:srgbClr val="000000"/>
                </a:solidFill>
                <a:latin typeface="Cascadia Code" panose="020B0609020000020004" pitchFamily="49" charset="0"/>
                <a:cs typeface="Cascadia Code" panose="020B0609020000020004" pitchFamily="49" charset="0"/>
              </a:rPr>
              <a:t>.Red</a:t>
            </a:r>
            <a:r>
              <a:rPr lang="en-US" sz="1600" dirty="0">
                <a:solidFill>
                  <a:srgbClr val="000000"/>
                </a:solidFill>
                <a:latin typeface="Cascadia Code" panose="020B0609020000020004" pitchFamily="49" charset="0"/>
                <a:cs typeface="Cascadia Code" panose="020B0609020000020004" pitchFamily="49" charset="0"/>
              </a:rPr>
              <a:t>)</a:t>
            </a:r>
            <a:endParaRPr lang="da-DK" sz="1600" dirty="0">
              <a:solidFill>
                <a:srgbClr val="000000"/>
              </a:solidFill>
              <a:latin typeface="Cascadia Code" panose="020B0609020000020004" pitchFamily="49" charset="0"/>
              <a:cs typeface="Cascadia Code" panose="020B0609020000020004" pitchFamily="49" charset="0"/>
            </a:endParaRPr>
          </a:p>
          <a:p>
            <a:r>
              <a:rPr lang="en-US" sz="1600" dirty="0">
                <a:solidFill>
                  <a:srgbClr val="000000"/>
                </a:solidFill>
                <a:latin typeface="Cascadia Code" panose="020B0609020000020004" pitchFamily="49" charset="0"/>
                <a:cs typeface="Cascadia Code" panose="020B0609020000020004" pitchFamily="49" charset="0"/>
              </a:rPr>
              <a:t>                </a:t>
            </a:r>
            <a:r>
              <a:rPr lang="en-US" sz="1600" dirty="0" err="1">
                <a:solidFill>
                  <a:srgbClr val="000000"/>
                </a:solidFill>
                <a:latin typeface="Cascadia Code" panose="020B0609020000020004" pitchFamily="49" charset="0"/>
                <a:cs typeface="Cascadia Code" panose="020B0609020000020004" pitchFamily="49" charset="0"/>
              </a:rPr>
              <a:t>Light.Fill</a:t>
            </a:r>
            <a:r>
              <a:rPr lang="en-US" sz="1600" dirty="0">
                <a:solidFill>
                  <a:srgbClr val="000000"/>
                </a:solidFill>
                <a:latin typeface="Cascadia Code" panose="020B0609020000020004" pitchFamily="49" charset="0"/>
                <a:cs typeface="Cascadia Code" panose="020B0609020000020004" pitchFamily="49" charset="0"/>
              </a:rPr>
              <a:t> = </a:t>
            </a:r>
            <a:r>
              <a:rPr lang="en-US" sz="1600" dirty="0">
                <a:solidFill>
                  <a:srgbClr val="0000FF"/>
                </a:solidFill>
                <a:latin typeface="Cascadia Code" panose="020B0609020000020004" pitchFamily="49" charset="0"/>
                <a:cs typeface="Cascadia Code" panose="020B0609020000020004" pitchFamily="49" charset="0"/>
              </a:rPr>
              <a:t>new</a:t>
            </a:r>
            <a:r>
              <a:rPr lang="en-US" sz="1600" dirty="0">
                <a:solidFill>
                  <a:srgbClr val="000000"/>
                </a:solidFill>
                <a:latin typeface="Cascadia Code" panose="020B0609020000020004" pitchFamily="49" charset="0"/>
                <a:cs typeface="Cascadia Code" panose="020B0609020000020004" pitchFamily="49" charset="0"/>
              </a:rPr>
              <a:t> </a:t>
            </a:r>
            <a:r>
              <a:rPr lang="en-US" sz="1600" dirty="0" err="1">
                <a:solidFill>
                  <a:srgbClr val="2B91AF"/>
                </a:solidFill>
                <a:latin typeface="Cascadia Code" panose="020B0609020000020004" pitchFamily="49" charset="0"/>
                <a:cs typeface="Cascadia Code" panose="020B0609020000020004" pitchFamily="49" charset="0"/>
              </a:rPr>
              <a:t>SolidColorBrush</a:t>
            </a:r>
            <a:r>
              <a:rPr lang="en-US" sz="1600" dirty="0">
                <a:solidFill>
                  <a:srgbClr val="000000"/>
                </a:solidFill>
                <a:latin typeface="Cascadia Code" panose="020B0609020000020004" pitchFamily="49" charset="0"/>
                <a:cs typeface="Cascadia Code" panose="020B0609020000020004" pitchFamily="49" charset="0"/>
              </a:rPr>
              <a:t>(</a:t>
            </a:r>
            <a:r>
              <a:rPr lang="en-US" sz="1600" dirty="0" err="1">
                <a:solidFill>
                  <a:srgbClr val="2B91AF"/>
                </a:solidFill>
                <a:latin typeface="Cascadia Code" panose="020B0609020000020004" pitchFamily="49" charset="0"/>
                <a:cs typeface="Cascadia Code" panose="020B0609020000020004" pitchFamily="49" charset="0"/>
              </a:rPr>
              <a:t>Colors</a:t>
            </a:r>
            <a:r>
              <a:rPr lang="en-US" sz="1600" dirty="0" err="1">
                <a:solidFill>
                  <a:srgbClr val="000000"/>
                </a:solidFill>
                <a:latin typeface="Cascadia Code" panose="020B0609020000020004" pitchFamily="49" charset="0"/>
                <a:cs typeface="Cascadia Code" panose="020B0609020000020004" pitchFamily="49" charset="0"/>
              </a:rPr>
              <a:t>.Green</a:t>
            </a:r>
            <a:r>
              <a:rPr lang="en-US" sz="1600" dirty="0">
                <a:solidFill>
                  <a:srgbClr val="000000"/>
                </a:solidFill>
                <a:latin typeface="Cascadia Code" panose="020B0609020000020004" pitchFamily="49" charset="0"/>
                <a:cs typeface="Cascadia Code" panose="020B0609020000020004" pitchFamily="49" charset="0"/>
              </a:rPr>
              <a:t>);</a:t>
            </a:r>
          </a:p>
          <a:p>
            <a:r>
              <a:rPr lang="da-DK" sz="1600" dirty="0">
                <a:solidFill>
                  <a:srgbClr val="000000"/>
                </a:solidFill>
                <a:latin typeface="Cascadia Code" panose="020B0609020000020004" pitchFamily="49" charset="0"/>
                <a:cs typeface="Cascadia Code" panose="020B0609020000020004" pitchFamily="49" charset="0"/>
              </a:rPr>
              <a:t>            </a:t>
            </a:r>
            <a:r>
              <a:rPr lang="da-DK" sz="1600" dirty="0" err="1">
                <a:solidFill>
                  <a:srgbClr val="0000FF"/>
                </a:solidFill>
                <a:latin typeface="Cascadia Code" panose="020B0609020000020004" pitchFamily="49" charset="0"/>
                <a:cs typeface="Cascadia Code" panose="020B0609020000020004" pitchFamily="49" charset="0"/>
              </a:rPr>
              <a:t>else</a:t>
            </a:r>
            <a:endParaRPr lang="da-DK" sz="1600" dirty="0">
              <a:solidFill>
                <a:srgbClr val="000000"/>
              </a:solidFill>
              <a:latin typeface="Cascadia Code" panose="020B0609020000020004" pitchFamily="49" charset="0"/>
              <a:cs typeface="Cascadia Code" panose="020B0609020000020004" pitchFamily="49" charset="0"/>
            </a:endParaRPr>
          </a:p>
          <a:p>
            <a:r>
              <a:rPr lang="en-US" sz="1600" dirty="0">
                <a:solidFill>
                  <a:srgbClr val="000000"/>
                </a:solidFill>
                <a:latin typeface="Cascadia Code" panose="020B0609020000020004" pitchFamily="49" charset="0"/>
                <a:cs typeface="Cascadia Code" panose="020B0609020000020004" pitchFamily="49" charset="0"/>
              </a:rPr>
              <a:t>                </a:t>
            </a:r>
            <a:r>
              <a:rPr lang="en-US" sz="1600" dirty="0" err="1">
                <a:solidFill>
                  <a:srgbClr val="000000"/>
                </a:solidFill>
                <a:latin typeface="Cascadia Code" panose="020B0609020000020004" pitchFamily="49" charset="0"/>
                <a:cs typeface="Cascadia Code" panose="020B0609020000020004" pitchFamily="49" charset="0"/>
              </a:rPr>
              <a:t>Light.Fill</a:t>
            </a:r>
            <a:r>
              <a:rPr lang="en-US" sz="1600" dirty="0">
                <a:solidFill>
                  <a:srgbClr val="000000"/>
                </a:solidFill>
                <a:latin typeface="Cascadia Code" panose="020B0609020000020004" pitchFamily="49" charset="0"/>
                <a:cs typeface="Cascadia Code" panose="020B0609020000020004" pitchFamily="49" charset="0"/>
              </a:rPr>
              <a:t> = </a:t>
            </a:r>
            <a:r>
              <a:rPr lang="en-US" sz="1600" dirty="0">
                <a:solidFill>
                  <a:srgbClr val="0000FF"/>
                </a:solidFill>
                <a:latin typeface="Cascadia Code" panose="020B0609020000020004" pitchFamily="49" charset="0"/>
                <a:cs typeface="Cascadia Code" panose="020B0609020000020004" pitchFamily="49" charset="0"/>
              </a:rPr>
              <a:t>new</a:t>
            </a:r>
            <a:r>
              <a:rPr lang="en-US" sz="1600" dirty="0">
                <a:solidFill>
                  <a:srgbClr val="000000"/>
                </a:solidFill>
                <a:latin typeface="Cascadia Code" panose="020B0609020000020004" pitchFamily="49" charset="0"/>
                <a:cs typeface="Cascadia Code" panose="020B0609020000020004" pitchFamily="49" charset="0"/>
              </a:rPr>
              <a:t> </a:t>
            </a:r>
            <a:r>
              <a:rPr lang="en-US" sz="1600" dirty="0" err="1">
                <a:solidFill>
                  <a:srgbClr val="2B91AF"/>
                </a:solidFill>
                <a:latin typeface="Cascadia Code" panose="020B0609020000020004" pitchFamily="49" charset="0"/>
                <a:cs typeface="Cascadia Code" panose="020B0609020000020004" pitchFamily="49" charset="0"/>
              </a:rPr>
              <a:t>SolidColorBrush</a:t>
            </a:r>
            <a:r>
              <a:rPr lang="en-US" sz="1600" dirty="0">
                <a:solidFill>
                  <a:srgbClr val="000000"/>
                </a:solidFill>
                <a:latin typeface="Cascadia Code" panose="020B0609020000020004" pitchFamily="49" charset="0"/>
                <a:cs typeface="Cascadia Code" panose="020B0609020000020004" pitchFamily="49" charset="0"/>
              </a:rPr>
              <a:t>(</a:t>
            </a:r>
            <a:r>
              <a:rPr lang="en-US" sz="1600" dirty="0" err="1">
                <a:solidFill>
                  <a:srgbClr val="2B91AF"/>
                </a:solidFill>
                <a:latin typeface="Cascadia Code" panose="020B0609020000020004" pitchFamily="49" charset="0"/>
                <a:cs typeface="Cascadia Code" panose="020B0609020000020004" pitchFamily="49" charset="0"/>
              </a:rPr>
              <a:t>Colors</a:t>
            </a:r>
            <a:r>
              <a:rPr lang="en-US" sz="1600" dirty="0" err="1">
                <a:solidFill>
                  <a:srgbClr val="000000"/>
                </a:solidFill>
                <a:latin typeface="Cascadia Code" panose="020B0609020000020004" pitchFamily="49" charset="0"/>
                <a:cs typeface="Cascadia Code" panose="020B0609020000020004" pitchFamily="49" charset="0"/>
              </a:rPr>
              <a:t>.Red</a:t>
            </a:r>
            <a:r>
              <a:rPr lang="en-US" sz="1600" dirty="0">
                <a:solidFill>
                  <a:srgbClr val="000000"/>
                </a:solidFill>
                <a:latin typeface="Cascadia Code" panose="020B0609020000020004" pitchFamily="49" charset="0"/>
                <a:cs typeface="Cascadia Code" panose="020B0609020000020004" pitchFamily="49" charset="0"/>
              </a:rPr>
              <a:t>);</a:t>
            </a:r>
          </a:p>
          <a:p>
            <a:r>
              <a:rPr lang="en-US" sz="1600" dirty="0">
                <a:solidFill>
                  <a:srgbClr val="000000"/>
                </a:solidFill>
                <a:latin typeface="Cascadia Code" panose="020B0609020000020004" pitchFamily="49" charset="0"/>
                <a:cs typeface="Cascadia Code" panose="020B0609020000020004" pitchFamily="49" charset="0"/>
              </a:rPr>
              <a:t>        </a:t>
            </a:r>
            <a:r>
              <a:rPr lang="da-DK" sz="1600" dirty="0">
                <a:solidFill>
                  <a:srgbClr val="000000"/>
                </a:solidFill>
                <a:latin typeface="Cascadia Code" panose="020B0609020000020004" pitchFamily="49" charset="0"/>
                <a:cs typeface="Cascadia Code" panose="020B0609020000020004" pitchFamily="49" charset="0"/>
              </a:rPr>
              <a:t>}</a:t>
            </a:r>
          </a:p>
          <a:p>
            <a:r>
              <a:rPr lang="da-DK" sz="1600" dirty="0">
                <a:solidFill>
                  <a:srgbClr val="000000"/>
                </a:solidFill>
                <a:latin typeface="Cascadia Code" panose="020B0609020000020004" pitchFamily="49" charset="0"/>
                <a:cs typeface="Cascadia Code" panose="020B0609020000020004" pitchFamily="49" charset="0"/>
              </a:rPr>
              <a:t>    }</a:t>
            </a:r>
          </a:p>
          <a:p>
            <a:r>
              <a:rPr lang="da-DK" sz="1600" dirty="0">
                <a:solidFill>
                  <a:srgbClr val="000000"/>
                </a:solidFill>
                <a:latin typeface="Cascadia Code" panose="020B0609020000020004" pitchFamily="49" charset="0"/>
                <a:cs typeface="Cascadia Code" panose="020B0609020000020004" pitchFamily="49" charset="0"/>
              </a:rPr>
              <a:t>}</a:t>
            </a:r>
            <a:endParaRPr lang="da-DK" sz="16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5689334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11A39F-5003-4683-A478-A370734D8F87}"/>
              </a:ext>
            </a:extLst>
          </p:cNvPr>
          <p:cNvSpPr>
            <a:spLocks noGrp="1"/>
          </p:cNvSpPr>
          <p:nvPr>
            <p:ph type="title"/>
          </p:nvPr>
        </p:nvSpPr>
        <p:spPr/>
        <p:txBody>
          <a:bodyPr/>
          <a:lstStyle/>
          <a:p>
            <a:r>
              <a:rPr lang="en-US" dirty="0"/>
              <a:t>Desktop Applications</a:t>
            </a:r>
          </a:p>
        </p:txBody>
      </p:sp>
      <p:sp>
        <p:nvSpPr>
          <p:cNvPr id="2" name="Text Placeholder 1">
            <a:extLst>
              <a:ext uri="{FF2B5EF4-FFF2-40B4-BE49-F238E27FC236}">
                <a16:creationId xmlns:a16="http://schemas.microsoft.com/office/drawing/2014/main" id="{82F1464B-DBC5-421D-A2CE-16B54194A2A8}"/>
              </a:ext>
            </a:extLst>
          </p:cNvPr>
          <p:cNvSpPr>
            <a:spLocks noGrp="1"/>
          </p:cNvSpPr>
          <p:nvPr>
            <p:ph type="body" sz="quarter" idx="12"/>
          </p:nvPr>
        </p:nvSpPr>
        <p:spPr/>
        <p:txBody>
          <a:bodyPr/>
          <a:lstStyle/>
          <a:p>
            <a:r>
              <a:rPr lang="en-US" dirty="0"/>
              <a:t>Demo</a:t>
            </a:r>
            <a:endParaRPr lang="LID4096" dirty="0"/>
          </a:p>
        </p:txBody>
      </p:sp>
    </p:spTree>
    <p:extLst>
      <p:ext uri="{BB962C8B-B14F-4D97-AF65-F5344CB8AC3E}">
        <p14:creationId xmlns:p14="http://schemas.microsoft.com/office/powerpoint/2010/main" val="309074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1C9D2-940D-40CB-8E56-B152A13E3959}"/>
              </a:ext>
            </a:extLst>
          </p:cNvPr>
          <p:cNvSpPr>
            <a:spLocks noGrp="1"/>
          </p:cNvSpPr>
          <p:nvPr>
            <p:ph type="title"/>
          </p:nvPr>
        </p:nvSpPr>
        <p:spPr/>
        <p:txBody>
          <a:bodyPr/>
          <a:lstStyle/>
          <a:p>
            <a:r>
              <a:rPr lang="en-US" dirty="0"/>
              <a:t>XAML + Code Behind</a:t>
            </a:r>
          </a:p>
        </p:txBody>
      </p:sp>
      <p:sp>
        <p:nvSpPr>
          <p:cNvPr id="4" name="Rectangle 3">
            <a:extLst>
              <a:ext uri="{FF2B5EF4-FFF2-40B4-BE49-F238E27FC236}">
                <a16:creationId xmlns:a16="http://schemas.microsoft.com/office/drawing/2014/main" id="{EC39608E-86B6-4485-B6F0-8922BE2BF456}"/>
              </a:ext>
            </a:extLst>
          </p:cNvPr>
          <p:cNvSpPr/>
          <p:nvPr/>
        </p:nvSpPr>
        <p:spPr>
          <a:xfrm>
            <a:off x="481620" y="1193066"/>
            <a:ext cx="8503827" cy="1754326"/>
          </a:xfrm>
          <a:prstGeom prst="rect">
            <a:avLst/>
          </a:prstGeom>
        </p:spPr>
        <p:txBody>
          <a:bodyPr wrap="square">
            <a:spAutoFit/>
          </a:bodyPr>
          <a:lstStyle/>
          <a:p>
            <a:r>
              <a:rPr lang="da-DK" dirty="0">
                <a:solidFill>
                  <a:srgbClr val="0000FF"/>
                </a:solidFill>
                <a:latin typeface="Consolas" panose="020B0609020204030204" pitchFamily="49" charset="0"/>
              </a:rPr>
              <a:t>&lt;</a:t>
            </a:r>
            <a:r>
              <a:rPr lang="da-DK" dirty="0" err="1">
                <a:solidFill>
                  <a:srgbClr val="A31515"/>
                </a:solidFill>
                <a:latin typeface="Consolas" panose="020B0609020204030204" pitchFamily="49" charset="0"/>
              </a:rPr>
              <a:t>StackPanel</a:t>
            </a:r>
            <a:r>
              <a:rPr lang="da-DK" dirty="0">
                <a:solidFill>
                  <a:srgbClr val="0000FF"/>
                </a:solidFill>
                <a:latin typeface="Consolas" panose="020B0609020204030204" pitchFamily="49" charset="0"/>
              </a:rPr>
              <a:t>&gt;</a:t>
            </a:r>
            <a:endParaRPr lang="da-DK"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    &lt;</a:t>
            </a:r>
            <a:r>
              <a:rPr lang="en-US" dirty="0">
                <a:solidFill>
                  <a:srgbClr val="A31515"/>
                </a:solidFill>
                <a:latin typeface="Consolas" panose="020B0609020204030204" pitchFamily="49" charset="0"/>
              </a:rPr>
              <a:t>Ellipse</a:t>
            </a:r>
            <a:r>
              <a:rPr lang="en-US" dirty="0">
                <a:solidFill>
                  <a:srgbClr val="FF0000"/>
                </a:solidFill>
                <a:latin typeface="Consolas" panose="020B0609020204030204" pitchFamily="49" charset="0"/>
              </a:rPr>
              <a:t> Name</a:t>
            </a:r>
            <a:r>
              <a:rPr lang="en-US" dirty="0">
                <a:solidFill>
                  <a:srgbClr val="0000FF"/>
                </a:solidFill>
                <a:latin typeface="Consolas" panose="020B0609020204030204" pitchFamily="49" charset="0"/>
              </a:rPr>
              <a:t>="Light"</a:t>
            </a:r>
            <a:r>
              <a:rPr lang="en-US" dirty="0">
                <a:solidFill>
                  <a:srgbClr val="FF0000"/>
                </a:solidFill>
                <a:latin typeface="Consolas" panose="020B0609020204030204" pitchFamily="49" charset="0"/>
              </a:rPr>
              <a:t> Fill</a:t>
            </a:r>
            <a:r>
              <a:rPr lang="en-US" dirty="0">
                <a:solidFill>
                  <a:srgbClr val="0000FF"/>
                </a:solidFill>
                <a:latin typeface="Consolas" panose="020B0609020204030204" pitchFamily="49" charset="0"/>
              </a:rPr>
              <a:t>="Red"</a:t>
            </a:r>
            <a:r>
              <a:rPr lang="en-US" dirty="0">
                <a:solidFill>
                  <a:srgbClr val="FF0000"/>
                </a:solidFill>
                <a:latin typeface="Consolas" panose="020B0609020204030204" pitchFamily="49" charset="0"/>
              </a:rPr>
              <a:t> Height</a:t>
            </a:r>
            <a:r>
              <a:rPr lang="en-US" dirty="0">
                <a:solidFill>
                  <a:srgbClr val="0000FF"/>
                </a:solidFill>
                <a:latin typeface="Consolas" panose="020B0609020204030204" pitchFamily="49" charset="0"/>
              </a:rPr>
              <a:t>="200"</a:t>
            </a:r>
            <a:r>
              <a:rPr lang="en-US" dirty="0">
                <a:solidFill>
                  <a:srgbClr val="FF0000"/>
                </a:solidFill>
                <a:latin typeface="Consolas" panose="020B0609020204030204" pitchFamily="49" charset="0"/>
              </a:rPr>
              <a:t> Width</a:t>
            </a:r>
            <a:r>
              <a:rPr lang="en-US" dirty="0">
                <a:solidFill>
                  <a:srgbClr val="0000FF"/>
                </a:solidFill>
                <a:latin typeface="Consolas" panose="020B0609020204030204" pitchFamily="49" charset="0"/>
              </a:rPr>
              <a:t>="200"</a:t>
            </a:r>
            <a:r>
              <a:rPr lang="en-US" dirty="0">
                <a:solidFill>
                  <a:srgbClr val="FF0000"/>
                </a:solidFill>
                <a:latin typeface="Consolas" panose="020B0609020204030204" pitchFamily="49" charset="0"/>
              </a:rPr>
              <a:t>       </a:t>
            </a:r>
          </a:p>
          <a:p>
            <a:r>
              <a:rPr lang="en-US" dirty="0">
                <a:solidFill>
                  <a:srgbClr val="FF0000"/>
                </a:solidFill>
                <a:latin typeface="Consolas" panose="020B0609020204030204" pitchFamily="49" charset="0"/>
              </a:rPr>
              <a:t>             Margin</a:t>
            </a:r>
            <a:r>
              <a:rPr lang="en-US" dirty="0">
                <a:solidFill>
                  <a:srgbClr val="0000FF"/>
                </a:solidFill>
                <a:latin typeface="Consolas" panose="020B0609020204030204" pitchFamily="49" charset="0"/>
              </a:rPr>
              <a:t>="50" /&gt;</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&lt;</a:t>
            </a:r>
            <a:r>
              <a:rPr lang="en-US" dirty="0">
                <a:solidFill>
                  <a:srgbClr val="A31515"/>
                </a:solidFill>
                <a:latin typeface="Consolas" panose="020B0609020204030204" pitchFamily="49" charset="0"/>
              </a:rPr>
              <a:t>Button</a:t>
            </a:r>
            <a:r>
              <a:rPr lang="en-US" dirty="0">
                <a:solidFill>
                  <a:srgbClr val="FF0000"/>
                </a:solidFill>
                <a:latin typeface="Consolas" panose="020B0609020204030204" pitchFamily="49" charset="0"/>
              </a:rPr>
              <a:t> Width</a:t>
            </a:r>
            <a:r>
              <a:rPr lang="en-US" dirty="0">
                <a:solidFill>
                  <a:srgbClr val="0000FF"/>
                </a:solidFill>
                <a:latin typeface="Consolas" panose="020B0609020204030204" pitchFamily="49" charset="0"/>
              </a:rPr>
              <a:t>="150"</a:t>
            </a:r>
            <a:r>
              <a:rPr lang="en-US" dirty="0">
                <a:solidFill>
                  <a:srgbClr val="FF0000"/>
                </a:solidFill>
                <a:latin typeface="Consolas" panose="020B0609020204030204" pitchFamily="49" charset="0"/>
              </a:rPr>
              <a:t> Content</a:t>
            </a:r>
            <a:r>
              <a:rPr lang="en-US" dirty="0">
                <a:solidFill>
                  <a:srgbClr val="0000FF"/>
                </a:solidFill>
                <a:latin typeface="Consolas" panose="020B0609020204030204" pitchFamily="49" charset="0"/>
              </a:rPr>
              <a:t>="Change Lights"</a:t>
            </a:r>
            <a:r>
              <a:rPr lang="en-US" dirty="0">
                <a:solidFill>
                  <a:srgbClr val="FF0000"/>
                </a:solidFill>
                <a:latin typeface="Consolas" panose="020B0609020204030204" pitchFamily="49" charset="0"/>
              </a:rPr>
              <a:t>                       </a:t>
            </a:r>
          </a:p>
          <a:p>
            <a:r>
              <a:rPr lang="en-US" dirty="0">
                <a:solidFill>
                  <a:srgbClr val="FF0000"/>
                </a:solidFill>
                <a:latin typeface="Consolas" panose="020B0609020204030204" pitchFamily="49" charset="0"/>
              </a:rPr>
              <a:t>            </a:t>
            </a:r>
            <a:r>
              <a:rPr lang="en-US" dirty="0" err="1">
                <a:solidFill>
                  <a:srgbClr val="FF0000"/>
                </a:solidFill>
                <a:latin typeface="Consolas" panose="020B0609020204030204" pitchFamily="49" charset="0"/>
              </a:rPr>
              <a:t>HorizontalAlignment</a:t>
            </a:r>
            <a:r>
              <a:rPr lang="en-US" dirty="0">
                <a:solidFill>
                  <a:srgbClr val="0000FF"/>
                </a:solidFill>
                <a:latin typeface="Consolas" panose="020B0609020204030204" pitchFamily="49" charset="0"/>
              </a:rPr>
              <a:t>="Center"</a:t>
            </a:r>
            <a:r>
              <a:rPr lang="en-US" dirty="0">
                <a:solidFill>
                  <a:srgbClr val="FF0000"/>
                </a:solidFill>
                <a:latin typeface="Consolas" panose="020B0609020204030204" pitchFamily="49" charset="0"/>
              </a:rPr>
              <a:t> Click</a:t>
            </a:r>
            <a:r>
              <a:rPr lang="en-US" dirty="0">
                <a:solidFill>
                  <a:srgbClr val="0000FF"/>
                </a:solidFill>
                <a:latin typeface="Consolas" panose="020B0609020204030204" pitchFamily="49" charset="0"/>
              </a:rPr>
              <a:t>="</a:t>
            </a:r>
            <a:r>
              <a:rPr lang="en-US" dirty="0" err="1">
                <a:solidFill>
                  <a:srgbClr val="0000FF"/>
                </a:solidFill>
                <a:latin typeface="Consolas" panose="020B0609020204030204" pitchFamily="49" charset="0"/>
              </a:rPr>
              <a:t>Button_Click</a:t>
            </a:r>
            <a:r>
              <a:rPr lang="en-US" dirty="0">
                <a:solidFill>
                  <a:srgbClr val="0000FF"/>
                </a:solidFill>
                <a:latin typeface="Consolas" panose="020B0609020204030204" pitchFamily="49" charset="0"/>
              </a:rPr>
              <a:t>" /&gt;</a:t>
            </a:r>
            <a:endParaRPr lang="en-US" dirty="0">
              <a:solidFill>
                <a:srgbClr val="000000"/>
              </a:solidFill>
              <a:latin typeface="Consolas" panose="020B0609020204030204" pitchFamily="49" charset="0"/>
            </a:endParaRPr>
          </a:p>
          <a:p>
            <a:r>
              <a:rPr lang="da-DK" dirty="0">
                <a:solidFill>
                  <a:srgbClr val="0000FF"/>
                </a:solidFill>
                <a:latin typeface="Consolas" panose="020B0609020204030204" pitchFamily="49" charset="0"/>
              </a:rPr>
              <a:t>&lt;/</a:t>
            </a:r>
            <a:r>
              <a:rPr lang="da-DK" dirty="0" err="1">
                <a:solidFill>
                  <a:srgbClr val="A31515"/>
                </a:solidFill>
                <a:latin typeface="Consolas" panose="020B0609020204030204" pitchFamily="49" charset="0"/>
              </a:rPr>
              <a:t>StackPanel</a:t>
            </a:r>
            <a:r>
              <a:rPr lang="da-DK" dirty="0">
                <a:solidFill>
                  <a:srgbClr val="0000FF"/>
                </a:solidFill>
                <a:latin typeface="Consolas" panose="020B0609020204030204" pitchFamily="49" charset="0"/>
              </a:rPr>
              <a:t>&gt;</a:t>
            </a:r>
            <a:endParaRPr lang="da-DK" dirty="0"/>
          </a:p>
        </p:txBody>
      </p:sp>
      <p:sp>
        <p:nvSpPr>
          <p:cNvPr id="6" name="Rectangle 5">
            <a:extLst>
              <a:ext uri="{FF2B5EF4-FFF2-40B4-BE49-F238E27FC236}">
                <a16:creationId xmlns:a16="http://schemas.microsoft.com/office/drawing/2014/main" id="{33967CEE-045A-4AE8-8594-7491BBAA2C62}"/>
              </a:ext>
            </a:extLst>
          </p:cNvPr>
          <p:cNvSpPr/>
          <p:nvPr/>
        </p:nvSpPr>
        <p:spPr>
          <a:xfrm>
            <a:off x="435900" y="3222945"/>
            <a:ext cx="8595266" cy="3693319"/>
          </a:xfrm>
          <a:prstGeom prst="rect">
            <a:avLst/>
          </a:prstGeom>
        </p:spPr>
        <p:txBody>
          <a:bodyPr wrap="square">
            <a:spAutoFit/>
          </a:bodyPr>
          <a:lstStyle/>
          <a:p>
            <a:r>
              <a:rPr lang="en-US" dirty="0">
                <a:solidFill>
                  <a:srgbClr val="0000FF"/>
                </a:solidFill>
                <a:latin typeface="Consolas" panose="020B0609020204030204" pitchFamily="49" charset="0"/>
              </a:rPr>
              <a:t>private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Button_Click</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object</a:t>
            </a:r>
            <a:r>
              <a:rPr lang="en-US" dirty="0">
                <a:solidFill>
                  <a:srgbClr val="000000"/>
                </a:solidFill>
                <a:latin typeface="Consolas" panose="020B0609020204030204" pitchFamily="49" charset="0"/>
              </a:rPr>
              <a:t> sender, </a:t>
            </a:r>
            <a:r>
              <a:rPr lang="en-US" dirty="0" err="1">
                <a:solidFill>
                  <a:srgbClr val="2B91AF"/>
                </a:solidFill>
                <a:latin typeface="Consolas" panose="020B0609020204030204" pitchFamily="49" charset="0"/>
              </a:rPr>
              <a:t>RoutedEventArgs</a:t>
            </a:r>
            <a:r>
              <a:rPr lang="en-US" dirty="0">
                <a:solidFill>
                  <a:srgbClr val="000000"/>
                </a:solidFill>
                <a:latin typeface="Consolas" panose="020B0609020204030204" pitchFamily="49" charset="0"/>
              </a:rPr>
              <a:t> e)</a:t>
            </a:r>
          </a:p>
          <a:p>
            <a:r>
              <a:rPr lang="da-DK"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    </a:t>
            </a:r>
            <a:r>
              <a:rPr lang="en-US" dirty="0" err="1">
                <a:solidFill>
                  <a:srgbClr val="0000FF"/>
                </a:solidFill>
                <a:latin typeface="Consolas" panose="020B0609020204030204" pitchFamily="49" charset="0"/>
              </a:rPr>
              <a:t>var</a:t>
            </a:r>
            <a:r>
              <a:rPr lang="en-US" dirty="0">
                <a:solidFill>
                  <a:srgbClr val="000000"/>
                </a:solidFill>
                <a:latin typeface="Consolas" panose="020B0609020204030204" pitchFamily="49" charset="0"/>
              </a:rPr>
              <a:t> current = </a:t>
            </a:r>
            <a:r>
              <a:rPr lang="en-US" dirty="0" err="1">
                <a:solidFill>
                  <a:srgbClr val="000000"/>
                </a:solidFill>
                <a:latin typeface="Consolas" panose="020B0609020204030204" pitchFamily="49" charset="0"/>
              </a:rPr>
              <a:t>Light.Fill</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as</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SolidColorBrush</a:t>
            </a:r>
            <a:r>
              <a:rPr lang="en-US" dirty="0">
                <a:solidFill>
                  <a:srgbClr val="000000"/>
                </a:solidFill>
                <a:latin typeface="Consolas" panose="020B0609020204030204" pitchFamily="49" charset="0"/>
              </a:rPr>
              <a:t>;</a:t>
            </a:r>
          </a:p>
          <a:p>
            <a:endParaRPr lang="da-DK"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current.Color</a:t>
            </a:r>
            <a:r>
              <a:rPr lang="en-US" dirty="0">
                <a:solidFill>
                  <a:srgbClr val="000000"/>
                </a:solidFill>
                <a:latin typeface="Consolas" panose="020B0609020204030204" pitchFamily="49" charset="0"/>
              </a:rPr>
              <a:t> == </a:t>
            </a:r>
            <a:r>
              <a:rPr lang="en-US" dirty="0" err="1">
                <a:solidFill>
                  <a:srgbClr val="2B91AF"/>
                </a:solidFill>
                <a:latin typeface="Consolas" panose="020B0609020204030204" pitchFamily="49" charset="0"/>
              </a:rPr>
              <a:t>Colors</a:t>
            </a:r>
            <a:r>
              <a:rPr lang="en-US" dirty="0" err="1">
                <a:solidFill>
                  <a:srgbClr val="000000"/>
                </a:solidFill>
                <a:latin typeface="Consolas" panose="020B0609020204030204" pitchFamily="49" charset="0"/>
              </a:rPr>
              <a:t>.Red</a:t>
            </a:r>
            <a:r>
              <a:rPr lang="en-US" dirty="0">
                <a:solidFill>
                  <a:srgbClr val="000000"/>
                </a:solidFill>
                <a:latin typeface="Consolas" panose="020B0609020204030204" pitchFamily="49" charset="0"/>
              </a:rPr>
              <a:t>)</a:t>
            </a:r>
          </a:p>
          <a:p>
            <a:r>
              <a:rPr lang="da-DK"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Light.Fill</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SolidColorBrush</a:t>
            </a:r>
            <a:r>
              <a:rPr lang="en-US" dirty="0">
                <a:solidFill>
                  <a:srgbClr val="000000"/>
                </a:solidFill>
                <a:latin typeface="Consolas" panose="020B0609020204030204" pitchFamily="49" charset="0"/>
              </a:rPr>
              <a:t>(</a:t>
            </a:r>
            <a:r>
              <a:rPr lang="en-US" dirty="0" err="1">
                <a:solidFill>
                  <a:srgbClr val="2B91AF"/>
                </a:solidFill>
                <a:latin typeface="Consolas" panose="020B0609020204030204" pitchFamily="49" charset="0"/>
              </a:rPr>
              <a:t>Colors</a:t>
            </a:r>
            <a:r>
              <a:rPr lang="en-US" dirty="0" err="1">
                <a:solidFill>
                  <a:srgbClr val="000000"/>
                </a:solidFill>
                <a:latin typeface="Consolas" panose="020B0609020204030204" pitchFamily="49" charset="0"/>
              </a:rPr>
              <a:t>.Green</a:t>
            </a:r>
            <a:r>
              <a:rPr lang="en-US" dirty="0">
                <a:solidFill>
                  <a:srgbClr val="000000"/>
                </a:solidFill>
                <a:latin typeface="Consolas" panose="020B0609020204030204" pitchFamily="49" charset="0"/>
              </a:rPr>
              <a:t>);</a:t>
            </a:r>
          </a:p>
          <a:p>
            <a:r>
              <a:rPr lang="da-DK" dirty="0">
                <a:solidFill>
                  <a:srgbClr val="000000"/>
                </a:solidFill>
                <a:latin typeface="Consolas" panose="020B0609020204030204" pitchFamily="49" charset="0"/>
              </a:rPr>
              <a:t>    }</a:t>
            </a:r>
          </a:p>
          <a:p>
            <a:r>
              <a:rPr lang="da-DK" dirty="0">
                <a:solidFill>
                  <a:srgbClr val="000000"/>
                </a:solidFill>
                <a:latin typeface="Consolas" panose="020B0609020204030204" pitchFamily="49" charset="0"/>
              </a:rPr>
              <a:t>    </a:t>
            </a:r>
            <a:r>
              <a:rPr lang="da-DK" dirty="0" err="1">
                <a:solidFill>
                  <a:srgbClr val="0000FF"/>
                </a:solidFill>
                <a:latin typeface="Consolas" panose="020B0609020204030204" pitchFamily="49" charset="0"/>
              </a:rPr>
              <a:t>else</a:t>
            </a:r>
            <a:endParaRPr lang="da-DK" dirty="0">
              <a:solidFill>
                <a:srgbClr val="000000"/>
              </a:solidFill>
              <a:latin typeface="Consolas" panose="020B0609020204030204" pitchFamily="49" charset="0"/>
            </a:endParaRPr>
          </a:p>
          <a:p>
            <a:r>
              <a:rPr lang="da-DK"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Light.Fill</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new</a:t>
            </a:r>
            <a:r>
              <a:rPr lang="en-US" dirty="0">
                <a:solidFill>
                  <a:srgbClr val="000000"/>
                </a:solidFill>
                <a:latin typeface="Consolas" panose="020B0609020204030204" pitchFamily="49" charset="0"/>
              </a:rPr>
              <a:t> </a:t>
            </a:r>
            <a:r>
              <a:rPr lang="en-US" dirty="0" err="1">
                <a:solidFill>
                  <a:srgbClr val="2B91AF"/>
                </a:solidFill>
                <a:latin typeface="Consolas" panose="020B0609020204030204" pitchFamily="49" charset="0"/>
              </a:rPr>
              <a:t>SolidColorBrush</a:t>
            </a:r>
            <a:r>
              <a:rPr lang="en-US" dirty="0">
                <a:solidFill>
                  <a:srgbClr val="000000"/>
                </a:solidFill>
                <a:latin typeface="Consolas" panose="020B0609020204030204" pitchFamily="49" charset="0"/>
              </a:rPr>
              <a:t>(</a:t>
            </a:r>
            <a:r>
              <a:rPr lang="en-US" dirty="0" err="1">
                <a:solidFill>
                  <a:srgbClr val="2B91AF"/>
                </a:solidFill>
                <a:latin typeface="Consolas" panose="020B0609020204030204" pitchFamily="49" charset="0"/>
              </a:rPr>
              <a:t>Colors</a:t>
            </a:r>
            <a:r>
              <a:rPr lang="en-US" dirty="0" err="1">
                <a:solidFill>
                  <a:srgbClr val="000000"/>
                </a:solidFill>
                <a:latin typeface="Consolas" panose="020B0609020204030204" pitchFamily="49" charset="0"/>
              </a:rPr>
              <a:t>.Red</a:t>
            </a:r>
            <a:r>
              <a:rPr lang="en-US" dirty="0">
                <a:solidFill>
                  <a:srgbClr val="000000"/>
                </a:solidFill>
                <a:latin typeface="Consolas" panose="020B0609020204030204" pitchFamily="49" charset="0"/>
              </a:rPr>
              <a:t>);</a:t>
            </a:r>
          </a:p>
          <a:p>
            <a:r>
              <a:rPr lang="da-DK" dirty="0">
                <a:solidFill>
                  <a:srgbClr val="000000"/>
                </a:solidFill>
                <a:latin typeface="Consolas" panose="020B0609020204030204" pitchFamily="49" charset="0"/>
              </a:rPr>
              <a:t>    }</a:t>
            </a:r>
          </a:p>
          <a:p>
            <a:r>
              <a:rPr lang="da-DK" dirty="0">
                <a:solidFill>
                  <a:srgbClr val="000000"/>
                </a:solidFill>
                <a:latin typeface="Consolas" panose="020B0609020204030204" pitchFamily="49" charset="0"/>
              </a:rPr>
              <a:t>}</a:t>
            </a:r>
            <a:endParaRPr lang="da-DK" dirty="0"/>
          </a:p>
        </p:txBody>
      </p:sp>
      <p:pic>
        <p:nvPicPr>
          <p:cNvPr id="7" name="Picture 6">
            <a:extLst>
              <a:ext uri="{FF2B5EF4-FFF2-40B4-BE49-F238E27FC236}">
                <a16:creationId xmlns:a16="http://schemas.microsoft.com/office/drawing/2014/main" id="{AA61A5AC-B869-4AC7-98CE-71B0E6E180DC}"/>
              </a:ext>
            </a:extLst>
          </p:cNvPr>
          <p:cNvPicPr>
            <a:picLocks noChangeAspect="1"/>
          </p:cNvPicPr>
          <p:nvPr/>
        </p:nvPicPr>
        <p:blipFill>
          <a:blip r:embed="rId2"/>
          <a:stretch>
            <a:fillRect/>
          </a:stretch>
        </p:blipFill>
        <p:spPr>
          <a:xfrm>
            <a:off x="370743" y="134776"/>
            <a:ext cx="11450514" cy="6588448"/>
          </a:xfrm>
          <a:prstGeom prst="rect">
            <a:avLst/>
          </a:prstGeom>
        </p:spPr>
      </p:pic>
      <p:sp>
        <p:nvSpPr>
          <p:cNvPr id="8" name="Rectangle 7">
            <a:extLst>
              <a:ext uri="{FF2B5EF4-FFF2-40B4-BE49-F238E27FC236}">
                <a16:creationId xmlns:a16="http://schemas.microsoft.com/office/drawing/2014/main" id="{0E6EEAE5-732C-4474-AA38-34ECD597023F}"/>
              </a:ext>
            </a:extLst>
          </p:cNvPr>
          <p:cNvSpPr/>
          <p:nvPr/>
        </p:nvSpPr>
        <p:spPr>
          <a:xfrm>
            <a:off x="5853635" y="6353892"/>
            <a:ext cx="6511318" cy="369332"/>
          </a:xfrm>
          <a:prstGeom prst="rect">
            <a:avLst/>
          </a:prstGeom>
        </p:spPr>
        <p:txBody>
          <a:bodyPr wrap="square">
            <a:spAutoFit/>
          </a:bodyPr>
          <a:lstStyle/>
          <a:p>
            <a:r>
              <a:rPr lang="da-DK" dirty="0"/>
              <a:t>Image source: </a:t>
            </a:r>
            <a:r>
              <a:rPr lang="da-DK" dirty="0">
                <a:hlinkClick r:id="rId3"/>
              </a:rPr>
              <a:t>http://lazergaze.tumblr.com/post/26333564955</a:t>
            </a:r>
            <a:r>
              <a:rPr lang="da-DK" dirty="0"/>
              <a:t> </a:t>
            </a:r>
          </a:p>
        </p:txBody>
      </p:sp>
    </p:spTree>
    <p:extLst>
      <p:ext uri="{BB962C8B-B14F-4D97-AF65-F5344CB8AC3E}">
        <p14:creationId xmlns:p14="http://schemas.microsoft.com/office/powerpoint/2010/main" val="1279930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4FF682-D1E6-4B65-BE29-5F375BE7B843}"/>
              </a:ext>
            </a:extLst>
          </p:cNvPr>
          <p:cNvSpPr>
            <a:spLocks noGrp="1"/>
          </p:cNvSpPr>
          <p:nvPr>
            <p:ph type="title"/>
          </p:nvPr>
        </p:nvSpPr>
        <p:spPr/>
        <p:txBody>
          <a:bodyPr/>
          <a:lstStyle/>
          <a:p>
            <a:r>
              <a:rPr lang="da-DK" dirty="0"/>
              <a:t>MVVM</a:t>
            </a:r>
            <a:endParaRPr lang="LID4096" dirty="0"/>
          </a:p>
        </p:txBody>
      </p:sp>
    </p:spTree>
    <p:extLst>
      <p:ext uri="{BB962C8B-B14F-4D97-AF65-F5344CB8AC3E}">
        <p14:creationId xmlns:p14="http://schemas.microsoft.com/office/powerpoint/2010/main" val="52121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1C9D2-940D-40CB-8E56-B152A13E3959}"/>
              </a:ext>
            </a:extLst>
          </p:cNvPr>
          <p:cNvSpPr>
            <a:spLocks noGrp="1"/>
          </p:cNvSpPr>
          <p:nvPr>
            <p:ph type="title"/>
          </p:nvPr>
        </p:nvSpPr>
        <p:spPr/>
        <p:txBody>
          <a:bodyPr/>
          <a:lstStyle/>
          <a:p>
            <a:r>
              <a:rPr lang="en-US" dirty="0"/>
              <a:t>The Model-View-</a:t>
            </a:r>
            <a:r>
              <a:rPr lang="en-US" dirty="0" err="1"/>
              <a:t>ViewModel</a:t>
            </a:r>
            <a:r>
              <a:rPr lang="en-US" dirty="0"/>
              <a:t> Pattern</a:t>
            </a:r>
          </a:p>
        </p:txBody>
      </p:sp>
      <p:sp>
        <p:nvSpPr>
          <p:cNvPr id="5" name="Text Placeholder 4">
            <a:extLst>
              <a:ext uri="{FF2B5EF4-FFF2-40B4-BE49-F238E27FC236}">
                <a16:creationId xmlns:a16="http://schemas.microsoft.com/office/drawing/2014/main" id="{87962EF8-1FD7-45D4-AC54-1C6EF1F5A58F}"/>
              </a:ext>
            </a:extLst>
          </p:cNvPr>
          <p:cNvSpPr>
            <a:spLocks noGrp="1"/>
          </p:cNvSpPr>
          <p:nvPr>
            <p:ph type="body" sz="quarter" idx="10"/>
          </p:nvPr>
        </p:nvSpPr>
        <p:spPr>
          <a:xfrm>
            <a:off x="586390" y="1434370"/>
            <a:ext cx="11018520" cy="4825937"/>
          </a:xfrm>
        </p:spPr>
        <p:txBody>
          <a:bodyPr/>
          <a:lstStyle/>
          <a:p>
            <a:r>
              <a:rPr lang="en-US" dirty="0"/>
              <a:t>Separation of logic and presentation</a:t>
            </a:r>
          </a:p>
          <a:p>
            <a:endParaRPr lang="en-US" dirty="0"/>
          </a:p>
          <a:p>
            <a:r>
              <a:rPr lang="en-US" dirty="0"/>
              <a:t>Having event handlers in the code-behind is bad for testing, since you cannot mock away the view</a:t>
            </a:r>
          </a:p>
          <a:p>
            <a:endParaRPr lang="en-US" dirty="0"/>
          </a:p>
          <a:p>
            <a:r>
              <a:rPr lang="en-US" dirty="0"/>
              <a:t>Changing the design of the view often also requires changes in the code, since every element has its different event handlers</a:t>
            </a:r>
          </a:p>
          <a:p>
            <a:endParaRPr lang="en-US" dirty="0"/>
          </a:p>
          <a:p>
            <a:r>
              <a:rPr lang="en-US" dirty="0"/>
              <a:t>The logic is tightly bound to the view. It's not possible to reuse the logic in an other view</a:t>
            </a:r>
          </a:p>
        </p:txBody>
      </p:sp>
    </p:spTree>
    <p:extLst>
      <p:ext uri="{BB962C8B-B14F-4D97-AF65-F5344CB8AC3E}">
        <p14:creationId xmlns:p14="http://schemas.microsoft.com/office/powerpoint/2010/main" val="381713238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1C9D2-940D-40CB-8E56-B152A13E3959}"/>
              </a:ext>
            </a:extLst>
          </p:cNvPr>
          <p:cNvSpPr>
            <a:spLocks noGrp="1"/>
          </p:cNvSpPr>
          <p:nvPr>
            <p:ph type="title"/>
          </p:nvPr>
        </p:nvSpPr>
        <p:spPr/>
        <p:txBody>
          <a:bodyPr/>
          <a:lstStyle/>
          <a:p>
            <a:r>
              <a:rPr lang="en-US" dirty="0"/>
              <a:t>MVVM</a:t>
            </a:r>
          </a:p>
        </p:txBody>
      </p:sp>
      <p:pic>
        <p:nvPicPr>
          <p:cNvPr id="7" name="Content Placeholder 6">
            <a:extLst>
              <a:ext uri="{FF2B5EF4-FFF2-40B4-BE49-F238E27FC236}">
                <a16:creationId xmlns:a16="http://schemas.microsoft.com/office/drawing/2014/main" id="{9DE7A8C2-BC4B-4DA2-B961-22FEAE3A48C4}"/>
              </a:ext>
            </a:extLst>
          </p:cNvPr>
          <p:cNvPicPr>
            <a:picLocks noGrp="1" noChangeAspect="1"/>
          </p:cNvPicPr>
          <p:nvPr>
            <p:ph sz="quarter" idx="10"/>
          </p:nvPr>
        </p:nvPicPr>
        <p:blipFill>
          <a:blip r:embed="rId2"/>
          <a:stretch>
            <a:fillRect/>
          </a:stretch>
        </p:blipFill>
        <p:spPr>
          <a:xfrm>
            <a:off x="255342" y="2514129"/>
            <a:ext cx="11676554" cy="2675880"/>
          </a:xfrm>
          <a:prstGeom prst="rect">
            <a:avLst/>
          </a:prstGeom>
        </p:spPr>
      </p:pic>
    </p:spTree>
    <p:extLst>
      <p:ext uri="{BB962C8B-B14F-4D97-AF65-F5344CB8AC3E}">
        <p14:creationId xmlns:p14="http://schemas.microsoft.com/office/powerpoint/2010/main" val="307697107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11A39F-5003-4683-A478-A370734D8F87}"/>
              </a:ext>
            </a:extLst>
          </p:cNvPr>
          <p:cNvSpPr>
            <a:spLocks noGrp="1"/>
          </p:cNvSpPr>
          <p:nvPr>
            <p:ph type="title"/>
          </p:nvPr>
        </p:nvSpPr>
        <p:spPr/>
        <p:txBody>
          <a:bodyPr/>
          <a:lstStyle/>
          <a:p>
            <a:r>
              <a:rPr lang="en-US" dirty="0"/>
              <a:t>MVVM</a:t>
            </a:r>
          </a:p>
        </p:txBody>
      </p:sp>
      <p:sp>
        <p:nvSpPr>
          <p:cNvPr id="2" name="Text Placeholder 1">
            <a:extLst>
              <a:ext uri="{FF2B5EF4-FFF2-40B4-BE49-F238E27FC236}">
                <a16:creationId xmlns:a16="http://schemas.microsoft.com/office/drawing/2014/main" id="{82F1464B-DBC5-421D-A2CE-16B54194A2A8}"/>
              </a:ext>
            </a:extLst>
          </p:cNvPr>
          <p:cNvSpPr>
            <a:spLocks noGrp="1"/>
          </p:cNvSpPr>
          <p:nvPr>
            <p:ph type="body" sz="quarter" idx="12"/>
          </p:nvPr>
        </p:nvSpPr>
        <p:spPr/>
        <p:txBody>
          <a:bodyPr/>
          <a:lstStyle/>
          <a:p>
            <a:r>
              <a:rPr lang="en-US" dirty="0"/>
              <a:t>Demo</a:t>
            </a:r>
            <a:endParaRPr lang="LID4096" dirty="0"/>
          </a:p>
        </p:txBody>
      </p:sp>
    </p:spTree>
    <p:extLst>
      <p:ext uri="{BB962C8B-B14F-4D97-AF65-F5344CB8AC3E}">
        <p14:creationId xmlns:p14="http://schemas.microsoft.com/office/powerpoint/2010/main" val="156638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2A98B5-B00C-4A76-A404-56949AFD22A9}"/>
              </a:ext>
            </a:extLst>
          </p:cNvPr>
          <p:cNvSpPr>
            <a:spLocks noGrp="1"/>
          </p:cNvSpPr>
          <p:nvPr>
            <p:ph type="title"/>
          </p:nvPr>
        </p:nvSpPr>
        <p:spPr/>
        <p:txBody>
          <a:bodyPr/>
          <a:lstStyle/>
          <a:p>
            <a:r>
              <a:rPr lang="da-DK" dirty="0"/>
              <a:t>MVVM </a:t>
            </a:r>
            <a:r>
              <a:rPr lang="da-DK" dirty="0" err="1"/>
              <a:t>concepts</a:t>
            </a:r>
            <a:endParaRPr lang="LID4096" dirty="0"/>
          </a:p>
        </p:txBody>
      </p:sp>
      <p:sp>
        <p:nvSpPr>
          <p:cNvPr id="7" name="Text Placeholder 6">
            <a:extLst>
              <a:ext uri="{FF2B5EF4-FFF2-40B4-BE49-F238E27FC236}">
                <a16:creationId xmlns:a16="http://schemas.microsoft.com/office/drawing/2014/main" id="{3F39F38D-6F86-48FD-8B5E-546959DBE233}"/>
              </a:ext>
            </a:extLst>
          </p:cNvPr>
          <p:cNvSpPr>
            <a:spLocks noGrp="1"/>
          </p:cNvSpPr>
          <p:nvPr>
            <p:ph type="body" sz="quarter" idx="10"/>
          </p:nvPr>
        </p:nvSpPr>
        <p:spPr>
          <a:xfrm>
            <a:off x="586390" y="1434370"/>
            <a:ext cx="11018520" cy="3533275"/>
          </a:xfrm>
        </p:spPr>
        <p:txBody>
          <a:bodyPr/>
          <a:lstStyle/>
          <a:p>
            <a:r>
              <a:rPr lang="en-US" dirty="0"/>
              <a:t>There is conceptually only ever one MODEL</a:t>
            </a:r>
          </a:p>
          <a:p>
            <a:endParaRPr lang="en-US" dirty="0"/>
          </a:p>
          <a:p>
            <a:r>
              <a:rPr lang="en-US" dirty="0"/>
              <a:t>Code in code-behind should be ABSOLUTELY MINIMAL</a:t>
            </a:r>
          </a:p>
          <a:p>
            <a:endParaRPr lang="en-US" dirty="0"/>
          </a:p>
          <a:p>
            <a:r>
              <a:rPr lang="en-US" dirty="0"/>
              <a:t>A </a:t>
            </a:r>
            <a:r>
              <a:rPr lang="en-US" dirty="0" err="1"/>
              <a:t>ViewModel</a:t>
            </a:r>
            <a:r>
              <a:rPr lang="en-US" dirty="0"/>
              <a:t> should ALWAYS implement </a:t>
            </a:r>
            <a:r>
              <a:rPr lang="en-US" dirty="0" err="1">
                <a:latin typeface="Consolas" panose="020B0609020204030204" pitchFamily="49" charset="0"/>
              </a:rPr>
              <a:t>INotifyPropertyChanged</a:t>
            </a:r>
            <a:endParaRPr lang="en-US" dirty="0">
              <a:latin typeface="Consolas" panose="020B0609020204030204" pitchFamily="49" charset="0"/>
            </a:endParaRPr>
          </a:p>
          <a:p>
            <a:endParaRPr lang="en-US" dirty="0"/>
          </a:p>
          <a:p>
            <a:r>
              <a:rPr lang="en-US" dirty="0"/>
              <a:t>A </a:t>
            </a:r>
            <a:r>
              <a:rPr lang="en-US" dirty="0" err="1"/>
              <a:t>ViewModel</a:t>
            </a:r>
            <a:r>
              <a:rPr lang="en-US" dirty="0"/>
              <a:t> may be used for more than one view</a:t>
            </a:r>
          </a:p>
        </p:txBody>
      </p:sp>
    </p:spTree>
    <p:extLst>
      <p:ext uri="{BB962C8B-B14F-4D97-AF65-F5344CB8AC3E}">
        <p14:creationId xmlns:p14="http://schemas.microsoft.com/office/powerpoint/2010/main" val="89668694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0FFE1-2BEE-4A25-A74C-45C92FB36D9F}"/>
              </a:ext>
            </a:extLst>
          </p:cNvPr>
          <p:cNvSpPr>
            <a:spLocks noGrp="1"/>
          </p:cNvSpPr>
          <p:nvPr>
            <p:ph type="title"/>
          </p:nvPr>
        </p:nvSpPr>
        <p:spPr/>
        <p:txBody>
          <a:bodyPr/>
          <a:lstStyle/>
          <a:p>
            <a:r>
              <a:rPr lang="da-DK" dirty="0"/>
              <a:t>MVVM Design Patterns</a:t>
            </a:r>
            <a:endParaRPr lang="LID4096" dirty="0"/>
          </a:p>
        </p:txBody>
      </p:sp>
      <p:sp>
        <p:nvSpPr>
          <p:cNvPr id="4" name="Text Placeholder 3">
            <a:extLst>
              <a:ext uri="{FF2B5EF4-FFF2-40B4-BE49-F238E27FC236}">
                <a16:creationId xmlns:a16="http://schemas.microsoft.com/office/drawing/2014/main" id="{B4AE2008-FC30-498C-9A5E-D336854BEB4B}"/>
              </a:ext>
            </a:extLst>
          </p:cNvPr>
          <p:cNvSpPr>
            <a:spLocks noGrp="1"/>
          </p:cNvSpPr>
          <p:nvPr>
            <p:ph type="body" sz="quarter" idx="10"/>
          </p:nvPr>
        </p:nvSpPr>
        <p:spPr>
          <a:xfrm>
            <a:off x="586390" y="1434370"/>
            <a:ext cx="11018520" cy="3016210"/>
          </a:xfrm>
        </p:spPr>
        <p:txBody>
          <a:bodyPr/>
          <a:lstStyle/>
          <a:p>
            <a:r>
              <a:rPr lang="da-DK" dirty="0"/>
              <a:t>Observer Pattern: </a:t>
            </a:r>
          </a:p>
          <a:p>
            <a:pPr marL="457200" indent="-457200">
              <a:buFont typeface="Arial" panose="020B0604020202020204" pitchFamily="34" charset="0"/>
              <a:buChar char="•"/>
            </a:pPr>
            <a:r>
              <a:rPr lang="da-DK" dirty="0" err="1">
                <a:latin typeface="Consolas" panose="020B0609020204030204" pitchFamily="49" charset="0"/>
              </a:rPr>
              <a:t>INotifyPropertyChanged</a:t>
            </a:r>
            <a:endParaRPr lang="da-DK" dirty="0">
              <a:latin typeface="Consolas" panose="020B0609020204030204" pitchFamily="49" charset="0"/>
            </a:endParaRPr>
          </a:p>
          <a:p>
            <a:pPr marL="457200" indent="-457200">
              <a:buFont typeface="Arial" panose="020B0604020202020204" pitchFamily="34" charset="0"/>
              <a:buChar char="•"/>
            </a:pPr>
            <a:r>
              <a:rPr lang="da-DK" dirty="0" err="1">
                <a:latin typeface="Consolas" panose="020B0609020204030204" pitchFamily="49" charset="0"/>
              </a:rPr>
              <a:t>ObservableCollection</a:t>
            </a:r>
            <a:r>
              <a:rPr lang="da-DK" dirty="0">
                <a:latin typeface="Consolas" panose="020B0609020204030204" pitchFamily="49" charset="0"/>
              </a:rPr>
              <a:t>&lt;T&gt;</a:t>
            </a:r>
          </a:p>
          <a:p>
            <a:endParaRPr lang="da-DK" dirty="0"/>
          </a:p>
          <a:p>
            <a:r>
              <a:rPr lang="da-DK" dirty="0"/>
              <a:t>Command Pattern:</a:t>
            </a:r>
          </a:p>
          <a:p>
            <a:pPr marL="457200" indent="-457200">
              <a:buFont typeface="Arial" panose="020B0604020202020204" pitchFamily="34" charset="0"/>
              <a:buChar char="•"/>
            </a:pPr>
            <a:r>
              <a:rPr lang="da-DK" dirty="0" err="1">
                <a:latin typeface="Consolas" panose="020B0609020204030204" pitchFamily="49" charset="0"/>
              </a:rPr>
              <a:t>ICommand</a:t>
            </a:r>
            <a:endParaRPr lang="LID4096" dirty="0">
              <a:latin typeface="Consolas" panose="020B0609020204030204" pitchFamily="49" charset="0"/>
            </a:endParaRPr>
          </a:p>
        </p:txBody>
      </p:sp>
    </p:spTree>
    <p:extLst>
      <p:ext uri="{BB962C8B-B14F-4D97-AF65-F5344CB8AC3E}">
        <p14:creationId xmlns:p14="http://schemas.microsoft.com/office/powerpoint/2010/main" val="17228181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ncil on a piece of paper&#10;&#10;Description automatically generated with medium confidence">
            <a:extLst>
              <a:ext uri="{FF2B5EF4-FFF2-40B4-BE49-F238E27FC236}">
                <a16:creationId xmlns:a16="http://schemas.microsoft.com/office/drawing/2014/main" id="{1ABFD933-2F81-46D6-A8CF-E96873320AB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41176" b="33785"/>
          <a:stretch/>
        </p:blipFill>
        <p:spPr>
          <a:xfrm>
            <a:off x="0" y="-106832"/>
            <a:ext cx="12191999" cy="6964832"/>
          </a:xfrm>
          <a:prstGeom prst="rect">
            <a:avLst/>
          </a:prstGeom>
          <a:noFill/>
        </p:spPr>
      </p:pic>
      <p:sp>
        <p:nvSpPr>
          <p:cNvPr id="5" name="Title 4">
            <a:extLst>
              <a:ext uri="{FF2B5EF4-FFF2-40B4-BE49-F238E27FC236}">
                <a16:creationId xmlns:a16="http://schemas.microsoft.com/office/drawing/2014/main" id="{142EE401-AC4D-4251-8214-E1246F6CC9E3}"/>
              </a:ext>
            </a:extLst>
          </p:cNvPr>
          <p:cNvSpPr>
            <a:spLocks noGrp="1"/>
          </p:cNvSpPr>
          <p:nvPr>
            <p:ph type="title" idx="4294967295"/>
          </p:nvPr>
        </p:nvSpPr>
        <p:spPr>
          <a:xfrm>
            <a:off x="584200" y="457200"/>
            <a:ext cx="4416425" cy="553998"/>
          </a:xfrm>
        </p:spPr>
        <p:txBody>
          <a:bodyPr wrap="square" anchor="t">
            <a:normAutofit/>
          </a:bodyPr>
          <a:lstStyle/>
          <a:p>
            <a:r>
              <a:rPr lang="en-US" noProof="0" dirty="0"/>
              <a:t>Agenda</a:t>
            </a:r>
          </a:p>
        </p:txBody>
      </p:sp>
      <p:sp>
        <p:nvSpPr>
          <p:cNvPr id="6" name="Text Placeholder 5">
            <a:extLst>
              <a:ext uri="{FF2B5EF4-FFF2-40B4-BE49-F238E27FC236}">
                <a16:creationId xmlns:a16="http://schemas.microsoft.com/office/drawing/2014/main" id="{F028372C-E3E3-443E-813E-6992300B3081}"/>
              </a:ext>
            </a:extLst>
          </p:cNvPr>
          <p:cNvSpPr>
            <a:spLocks noGrp="1"/>
          </p:cNvSpPr>
          <p:nvPr>
            <p:ph type="body" sz="quarter" idx="11"/>
          </p:nvPr>
        </p:nvSpPr>
        <p:spPr>
          <a:xfrm>
            <a:off x="584200" y="1436688"/>
            <a:ext cx="5411486" cy="4049712"/>
          </a:xfrm>
        </p:spPr>
        <p:txBody>
          <a:bodyPr wrap="square">
            <a:normAutofit lnSpcReduction="10000"/>
          </a:bodyPr>
          <a:lstStyle/>
          <a:p>
            <a:r>
              <a:rPr lang="en-US" dirty="0"/>
              <a:t>Mobile and Desktop Applications (by Ali)</a:t>
            </a:r>
          </a:p>
          <a:p>
            <a:pPr marL="342900" indent="-342900">
              <a:buFont typeface="Arial" panose="020B0604020202020204" pitchFamily="34" charset="0"/>
              <a:buChar char="•"/>
            </a:pPr>
            <a:r>
              <a:rPr lang="en-US" dirty="0"/>
              <a:t>MVVM Architectural Pattern</a:t>
            </a:r>
          </a:p>
          <a:p>
            <a:pPr marL="342900" indent="-342900">
              <a:buFont typeface="Arial" panose="020B0604020202020204" pitchFamily="34" charset="0"/>
              <a:buChar char="•"/>
            </a:pPr>
            <a:r>
              <a:rPr lang="en-US" dirty="0" err="1"/>
              <a:t>Xamarin.Forms</a:t>
            </a:r>
            <a:endParaRPr lang="en-US" dirty="0"/>
          </a:p>
          <a:p>
            <a:pPr marL="342900" indent="-342900">
              <a:buFont typeface="Arial" panose="020B0604020202020204" pitchFamily="34" charset="0"/>
              <a:buChar char="•"/>
            </a:pPr>
            <a:r>
              <a:rPr lang="en-US" dirty="0"/>
              <a:t>.NET Multi-platform App UI (MAUI)</a:t>
            </a:r>
          </a:p>
          <a:p>
            <a:r>
              <a:rPr lang="en-US" noProof="0" dirty="0"/>
              <a:t>Upgrading .NET applications</a:t>
            </a:r>
          </a:p>
          <a:p>
            <a:r>
              <a:rPr lang="en-US" noProof="0" dirty="0"/>
              <a:t>C</a:t>
            </a:r>
            <a:r>
              <a:rPr lang="en-US" baseline="30000" noProof="0" dirty="0"/>
              <a:t>♯</a:t>
            </a:r>
            <a:r>
              <a:rPr lang="en-US" dirty="0"/>
              <a:t> 10</a:t>
            </a:r>
          </a:p>
          <a:p>
            <a:r>
              <a:rPr lang="en-US" dirty="0"/>
              <a:t>Catch up on other C</a:t>
            </a:r>
            <a:r>
              <a:rPr lang="en-US" baseline="30000" noProof="0" dirty="0"/>
              <a:t>♯</a:t>
            </a:r>
            <a:r>
              <a:rPr lang="en-US" dirty="0"/>
              <a:t> patterns</a:t>
            </a:r>
            <a:endParaRPr lang="en-US" noProof="0" dirty="0"/>
          </a:p>
          <a:p>
            <a:r>
              <a:rPr lang="en-US" dirty="0" err="1"/>
              <a:t>Blazor</a:t>
            </a:r>
            <a:r>
              <a:rPr lang="en-US" dirty="0"/>
              <a:t> follow-up</a:t>
            </a:r>
          </a:p>
          <a:p>
            <a:r>
              <a:rPr lang="en-US" dirty="0"/>
              <a:t>Windows Applications</a:t>
            </a:r>
          </a:p>
          <a:p>
            <a:pPr marL="342900" indent="-342900">
              <a:buFont typeface="Arial" panose="020B0604020202020204" pitchFamily="34" charset="0"/>
              <a:buChar char="•"/>
            </a:pPr>
            <a:r>
              <a:rPr lang="en-US" dirty="0"/>
              <a:t>Windows Forms (WinForms)</a:t>
            </a:r>
          </a:p>
          <a:p>
            <a:pPr marL="342900" indent="-342900">
              <a:buFont typeface="Arial" panose="020B0604020202020204" pitchFamily="34" charset="0"/>
              <a:buChar char="•"/>
            </a:pPr>
            <a:r>
              <a:rPr lang="en-US" dirty="0"/>
              <a:t>Windows Presentation Foundation (WPF)</a:t>
            </a:r>
          </a:p>
        </p:txBody>
      </p:sp>
      <p:sp>
        <p:nvSpPr>
          <p:cNvPr id="12" name="TextBox 11">
            <a:extLst>
              <a:ext uri="{FF2B5EF4-FFF2-40B4-BE49-F238E27FC236}">
                <a16:creationId xmlns:a16="http://schemas.microsoft.com/office/drawing/2014/main" id="{0FCD991C-C174-4CF3-A5B0-C992EB49D0F8}"/>
              </a:ext>
            </a:extLst>
          </p:cNvPr>
          <p:cNvSpPr txBox="1"/>
          <p:nvPr/>
        </p:nvSpPr>
        <p:spPr>
          <a:xfrm>
            <a:off x="9581417" y="7188608"/>
            <a:ext cx="2511906" cy="107722"/>
          </a:xfrm>
          <a:prstGeom prst="rect">
            <a:avLst/>
          </a:prstGeom>
          <a:solidFill>
            <a:srgbClr val="000000"/>
          </a:solidFill>
        </p:spPr>
        <p:txBody>
          <a:bodyPr wrap="none" lIns="0" tIns="0" rIns="0" bIns="0" rtlCol="0">
            <a:spAutoFit/>
          </a:bodyPr>
          <a:lstStyle/>
          <a:p>
            <a:pPr algn="r">
              <a:spcAft>
                <a:spcPts val="600"/>
              </a:spcAft>
            </a:pPr>
            <a:r>
              <a:rPr lang="LID4096" sz="700" dirty="0">
                <a:solidFill>
                  <a:srgbClr val="FFFFFF"/>
                </a:solidFill>
                <a:hlinkClick r:id="rId3" tooltip="https://www.quelledergnade.de/deutsch/agenda/">
                  <a:extLst>
                    <a:ext uri="{A12FA001-AC4F-418D-AE19-62706E023703}">
                      <ahyp:hlinkClr xmlns:ahyp="http://schemas.microsoft.com/office/drawing/2018/hyperlinkcolor" val="tx"/>
                    </a:ext>
                  </a:extLst>
                </a:hlinkClick>
              </a:rPr>
              <a:t>This Photo</a:t>
            </a:r>
            <a:r>
              <a:rPr lang="LID4096" sz="700" dirty="0">
                <a:solidFill>
                  <a:srgbClr val="FFFFFF"/>
                </a:solidFill>
              </a:rPr>
              <a:t> by Unknown Author is licensed under </a:t>
            </a:r>
            <a:r>
              <a:rPr lang="LID4096" sz="700" dirty="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LID4096" sz="700" dirty="0">
              <a:solidFill>
                <a:srgbClr val="FFFFFF"/>
              </a:solidFill>
            </a:endParaRPr>
          </a:p>
        </p:txBody>
      </p:sp>
    </p:spTree>
    <p:extLst>
      <p:ext uri="{BB962C8B-B14F-4D97-AF65-F5344CB8AC3E}">
        <p14:creationId xmlns:p14="http://schemas.microsoft.com/office/powerpoint/2010/main" val="230298068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C9F9A3-AA81-4DEC-8AFB-272F43670236}"/>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856191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810A32-2A1F-44BE-A3D0-408F051A6FCF}"/>
              </a:ext>
            </a:extLst>
          </p:cNvPr>
          <p:cNvSpPr>
            <a:spLocks noGrp="1"/>
          </p:cNvSpPr>
          <p:nvPr>
            <p:ph type="title"/>
          </p:nvPr>
        </p:nvSpPr>
        <p:spPr/>
        <p:txBody>
          <a:bodyPr/>
          <a:lstStyle/>
          <a:p>
            <a:r>
              <a:rPr lang="en-US" dirty="0"/>
              <a:t>Upgrading .NET Applications</a:t>
            </a:r>
          </a:p>
        </p:txBody>
      </p:sp>
    </p:spTree>
    <p:extLst>
      <p:ext uri="{BB962C8B-B14F-4D97-AF65-F5344CB8AC3E}">
        <p14:creationId xmlns:p14="http://schemas.microsoft.com/office/powerpoint/2010/main" val="421479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1487626-21D3-455A-9662-0A24B930283C}"/>
              </a:ext>
            </a:extLst>
          </p:cNvPr>
          <p:cNvSpPr>
            <a:spLocks noGrp="1"/>
          </p:cNvSpPr>
          <p:nvPr>
            <p:ph type="title"/>
          </p:nvPr>
        </p:nvSpPr>
        <p:spPr/>
        <p:txBody>
          <a:bodyPr/>
          <a:lstStyle/>
          <a:p>
            <a:r>
              <a:rPr lang="en-US" dirty="0"/>
              <a:t>The Tools</a:t>
            </a:r>
          </a:p>
        </p:txBody>
      </p:sp>
      <p:sp>
        <p:nvSpPr>
          <p:cNvPr id="7" name="Text Placeholder 6">
            <a:extLst>
              <a:ext uri="{FF2B5EF4-FFF2-40B4-BE49-F238E27FC236}">
                <a16:creationId xmlns:a16="http://schemas.microsoft.com/office/drawing/2014/main" id="{5D391C28-E136-4AD2-B848-6DB1F1C09584}"/>
              </a:ext>
            </a:extLst>
          </p:cNvPr>
          <p:cNvSpPr>
            <a:spLocks noGrp="1"/>
          </p:cNvSpPr>
          <p:nvPr>
            <p:ph type="body" sz="quarter" idx="10"/>
          </p:nvPr>
        </p:nvSpPr>
        <p:spPr>
          <a:xfrm>
            <a:off x="588263" y="1436688"/>
            <a:ext cx="11018520" cy="4050340"/>
          </a:xfrm>
        </p:spPr>
        <p:txBody>
          <a:bodyPr/>
          <a:lstStyle/>
          <a:p>
            <a:r>
              <a:rPr lang="en-US" dirty="0">
                <a:latin typeface="Cascadia Code" panose="020B0609020000020004" pitchFamily="49" charset="0"/>
                <a:cs typeface="Cascadia Code" panose="020B0609020000020004" pitchFamily="49" charset="0"/>
              </a:rPr>
              <a:t>dotnet tool install --global upgrade-assistant</a:t>
            </a:r>
          </a:p>
          <a:p>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dotnet tool install --global try-convert</a:t>
            </a:r>
          </a:p>
          <a:p>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upgrade-assistant analyze &lt;</a:t>
            </a:r>
            <a:r>
              <a:rPr lang="en-US" dirty="0" err="1">
                <a:latin typeface="Cascadia Code" panose="020B0609020000020004" pitchFamily="49" charset="0"/>
                <a:cs typeface="Cascadia Code" panose="020B0609020000020004" pitchFamily="49" charset="0"/>
              </a:rPr>
              <a:t>csproj</a:t>
            </a:r>
            <a:r>
              <a:rPr lang="en-US" dirty="0">
                <a:latin typeface="Cascadia Code" panose="020B0609020000020004" pitchFamily="49" charset="0"/>
                <a:cs typeface="Cascadia Code" panose="020B0609020000020004" pitchFamily="49" charset="0"/>
              </a:rPr>
              <a:t>/</a:t>
            </a:r>
            <a:r>
              <a:rPr lang="en-US" dirty="0" err="1">
                <a:latin typeface="Cascadia Code" panose="020B0609020000020004" pitchFamily="49" charset="0"/>
                <a:cs typeface="Cascadia Code" panose="020B0609020000020004" pitchFamily="49" charset="0"/>
              </a:rPr>
              <a:t>sln</a:t>
            </a:r>
            <a:r>
              <a:rPr lang="en-US" dirty="0">
                <a:latin typeface="Cascadia Code" panose="020B0609020000020004" pitchFamily="49" charset="0"/>
                <a:cs typeface="Cascadia Code" panose="020B0609020000020004" pitchFamily="49" charset="0"/>
              </a:rPr>
              <a:t>&gt;</a:t>
            </a:r>
          </a:p>
          <a:p>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upgrade-assistant upgrade &lt;</a:t>
            </a:r>
            <a:r>
              <a:rPr lang="en-US" dirty="0" err="1">
                <a:latin typeface="Cascadia Code" panose="020B0609020000020004" pitchFamily="49" charset="0"/>
                <a:cs typeface="Cascadia Code" panose="020B0609020000020004" pitchFamily="49" charset="0"/>
              </a:rPr>
              <a:t>csproj</a:t>
            </a:r>
            <a:r>
              <a:rPr lang="en-US" dirty="0">
                <a:latin typeface="Cascadia Code" panose="020B0609020000020004" pitchFamily="49" charset="0"/>
                <a:cs typeface="Cascadia Code" panose="020B0609020000020004" pitchFamily="49" charset="0"/>
              </a:rPr>
              <a:t>/</a:t>
            </a:r>
            <a:r>
              <a:rPr lang="en-US" dirty="0" err="1">
                <a:latin typeface="Cascadia Code" panose="020B0609020000020004" pitchFamily="49" charset="0"/>
                <a:cs typeface="Cascadia Code" panose="020B0609020000020004" pitchFamily="49" charset="0"/>
              </a:rPr>
              <a:t>sln</a:t>
            </a:r>
            <a:r>
              <a:rPr lang="en-US" dirty="0">
                <a:latin typeface="Cascadia Code" panose="020B0609020000020004" pitchFamily="49" charset="0"/>
                <a:cs typeface="Cascadia Code" panose="020B0609020000020004" pitchFamily="49" charset="0"/>
              </a:rPr>
              <a:t>&gt; --skip-backup</a:t>
            </a:r>
          </a:p>
          <a:p>
            <a:endParaRPr lang="en-US"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2759623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394E0-08B0-4014-A6A2-EF25023AB410}"/>
              </a:ext>
            </a:extLst>
          </p:cNvPr>
          <p:cNvSpPr>
            <a:spLocks noGrp="1"/>
          </p:cNvSpPr>
          <p:nvPr>
            <p:ph type="title"/>
          </p:nvPr>
        </p:nvSpPr>
        <p:spPr/>
        <p:txBody>
          <a:bodyPr/>
          <a:lstStyle/>
          <a:p>
            <a:r>
              <a:rPr lang="en-US" dirty="0"/>
              <a:t>Update your stack</a:t>
            </a:r>
          </a:p>
        </p:txBody>
      </p:sp>
      <p:sp>
        <p:nvSpPr>
          <p:cNvPr id="3" name="Text Placeholder 2">
            <a:extLst>
              <a:ext uri="{FF2B5EF4-FFF2-40B4-BE49-F238E27FC236}">
                <a16:creationId xmlns:a16="http://schemas.microsoft.com/office/drawing/2014/main" id="{398FAEA3-4242-491F-A3E9-AF25D47414DA}"/>
              </a:ext>
            </a:extLst>
          </p:cNvPr>
          <p:cNvSpPr>
            <a:spLocks noGrp="1"/>
          </p:cNvSpPr>
          <p:nvPr>
            <p:ph type="body" sz="quarter" idx="10"/>
          </p:nvPr>
        </p:nvSpPr>
        <p:spPr>
          <a:xfrm>
            <a:off x="588263" y="1436688"/>
            <a:ext cx="11018520" cy="3533275"/>
          </a:xfrm>
        </p:spPr>
        <p:txBody>
          <a:bodyPr/>
          <a:lstStyle/>
          <a:p>
            <a:r>
              <a:rPr lang="en-US" dirty="0">
                <a:latin typeface="+mn-lt"/>
                <a:cs typeface="Cascadia Code" panose="020B0609020000020004" pitchFamily="49" charset="0"/>
              </a:rPr>
              <a:t>Get the latest .NET SDK: </a:t>
            </a:r>
            <a:r>
              <a:rPr lang="en-US" dirty="0">
                <a:latin typeface="+mn-lt"/>
                <a:cs typeface="Cascadia Code" panose="020B0609020000020004" pitchFamily="49" charset="0"/>
                <a:hlinkClick r:id="rId2"/>
              </a:rPr>
              <a:t>https://dot.net/</a:t>
            </a:r>
            <a:endParaRPr lang="en-US" dirty="0">
              <a:latin typeface="+mn-lt"/>
              <a:cs typeface="Cascadia Code" panose="020B0609020000020004" pitchFamily="49" charset="0"/>
            </a:endParaRPr>
          </a:p>
          <a:p>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dotnet tool list --global</a:t>
            </a:r>
          </a:p>
          <a:p>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dotnet tool update --global dotnet-</a:t>
            </a:r>
            <a:r>
              <a:rPr lang="en-US" dirty="0" err="1">
                <a:latin typeface="Cascadia Code" panose="020B0609020000020004" pitchFamily="49" charset="0"/>
                <a:cs typeface="Cascadia Code" panose="020B0609020000020004" pitchFamily="49" charset="0"/>
              </a:rPr>
              <a:t>ef</a:t>
            </a:r>
            <a:endParaRPr lang="en-US" dirty="0">
              <a:latin typeface="Cascadia Code" panose="020B0609020000020004" pitchFamily="49" charset="0"/>
              <a:cs typeface="Cascadia Code" panose="020B0609020000020004" pitchFamily="49" charset="0"/>
            </a:endParaRPr>
          </a:p>
          <a:p>
            <a:endParaRPr lang="en-US" dirty="0">
              <a:latin typeface="Cascadia Code" panose="020B0609020000020004" pitchFamily="49" charset="0"/>
              <a:cs typeface="Cascadia Code" panose="020B0609020000020004" pitchFamily="49" charset="0"/>
            </a:endParaRPr>
          </a:p>
          <a:p>
            <a:r>
              <a:rPr lang="en-US" dirty="0">
                <a:latin typeface="Cascadia Code" panose="020B0609020000020004" pitchFamily="49" charset="0"/>
                <a:cs typeface="Cascadia Code" panose="020B0609020000020004" pitchFamily="49" charset="0"/>
              </a:rPr>
              <a:t>dotnet list package --outdated</a:t>
            </a:r>
          </a:p>
        </p:txBody>
      </p:sp>
    </p:spTree>
    <p:extLst>
      <p:ext uri="{BB962C8B-B14F-4D97-AF65-F5344CB8AC3E}">
        <p14:creationId xmlns:p14="http://schemas.microsoft.com/office/powerpoint/2010/main" val="322465451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D8EE3-2FE6-495F-9037-4358688CA0EC}"/>
              </a:ext>
            </a:extLst>
          </p:cNvPr>
          <p:cNvSpPr>
            <a:spLocks noGrp="1"/>
          </p:cNvSpPr>
          <p:nvPr>
            <p:ph type="title"/>
          </p:nvPr>
        </p:nvSpPr>
        <p:spPr/>
        <p:txBody>
          <a:bodyPr/>
          <a:lstStyle/>
          <a:p>
            <a:r>
              <a:rPr lang="en-US" dirty="0">
                <a:solidFill>
                  <a:schemeClr val="bg1"/>
                </a:solidFill>
              </a:rPr>
              <a:t>Update your .</a:t>
            </a:r>
            <a:r>
              <a:rPr lang="en-US" dirty="0" err="1">
                <a:solidFill>
                  <a:schemeClr val="bg1"/>
                </a:solidFill>
              </a:rPr>
              <a:t>csproj</a:t>
            </a:r>
            <a:r>
              <a:rPr lang="en-US" dirty="0">
                <a:solidFill>
                  <a:schemeClr val="bg1"/>
                </a:solidFill>
              </a:rPr>
              <a:t> files</a:t>
            </a:r>
          </a:p>
        </p:txBody>
      </p:sp>
      <p:sp>
        <p:nvSpPr>
          <p:cNvPr id="3" name="Text Placeholder 2">
            <a:extLst>
              <a:ext uri="{FF2B5EF4-FFF2-40B4-BE49-F238E27FC236}">
                <a16:creationId xmlns:a16="http://schemas.microsoft.com/office/drawing/2014/main" id="{801B92C5-88A7-4F85-B73F-5BD10091303F}"/>
              </a:ext>
            </a:extLst>
          </p:cNvPr>
          <p:cNvSpPr>
            <a:spLocks noGrp="1"/>
          </p:cNvSpPr>
          <p:nvPr>
            <p:ph type="body" sz="quarter" idx="10"/>
          </p:nvPr>
        </p:nvSpPr>
        <p:spPr>
          <a:xfrm>
            <a:off x="588263" y="1436688"/>
            <a:ext cx="11018520" cy="3533275"/>
          </a:xfrm>
        </p:spPr>
        <p:txBody>
          <a:bodyPr/>
          <a:lstStyle/>
          <a:p>
            <a:r>
              <a:rPr lang="de-DE" b="0" dirty="0">
                <a:solidFill>
                  <a:srgbClr val="808080"/>
                </a:solidFill>
                <a:effectLst/>
                <a:latin typeface="Cascadia Code" panose="020B0609020000020004" pitchFamily="49" charset="0"/>
                <a:cs typeface="Cascadia Code" panose="020B0609020000020004" pitchFamily="49" charset="0"/>
              </a:rPr>
              <a:t>&lt;</a:t>
            </a:r>
            <a:r>
              <a:rPr lang="de-DE" b="0" dirty="0">
                <a:solidFill>
                  <a:srgbClr val="569CD6"/>
                </a:solidFill>
                <a:effectLst/>
                <a:latin typeface="Cascadia Code" panose="020B0609020000020004" pitchFamily="49" charset="0"/>
                <a:cs typeface="Cascadia Code" panose="020B0609020000020004" pitchFamily="49" charset="0"/>
              </a:rPr>
              <a:t>Project</a:t>
            </a:r>
            <a:r>
              <a:rPr lang="de-DE" b="0" dirty="0">
                <a:solidFill>
                  <a:srgbClr val="D4D4D4"/>
                </a:solidFill>
                <a:effectLst/>
                <a:latin typeface="Cascadia Code" panose="020B0609020000020004" pitchFamily="49" charset="0"/>
                <a:cs typeface="Cascadia Code" panose="020B0609020000020004" pitchFamily="49" charset="0"/>
              </a:rPr>
              <a:t> </a:t>
            </a:r>
            <a:r>
              <a:rPr lang="de-DE" b="0" dirty="0" err="1">
                <a:solidFill>
                  <a:srgbClr val="9CDCFE"/>
                </a:solidFill>
                <a:effectLst/>
                <a:latin typeface="Cascadia Code" panose="020B0609020000020004" pitchFamily="49" charset="0"/>
                <a:cs typeface="Cascadia Code" panose="020B0609020000020004" pitchFamily="49" charset="0"/>
              </a:rPr>
              <a:t>Sdk</a:t>
            </a:r>
            <a:r>
              <a:rPr lang="de-DE" b="0" dirty="0">
                <a:solidFill>
                  <a:srgbClr val="D4D4D4"/>
                </a:solidFill>
                <a:effectLst/>
                <a:latin typeface="Cascadia Code" panose="020B0609020000020004" pitchFamily="49" charset="0"/>
                <a:cs typeface="Cascadia Code" panose="020B0609020000020004" pitchFamily="49" charset="0"/>
              </a:rPr>
              <a:t>=</a:t>
            </a:r>
            <a:r>
              <a:rPr lang="de-DE" b="0" dirty="0">
                <a:solidFill>
                  <a:srgbClr val="CE9178"/>
                </a:solidFill>
                <a:effectLst/>
                <a:latin typeface="Cascadia Code" panose="020B0609020000020004" pitchFamily="49" charset="0"/>
                <a:cs typeface="Cascadia Code" panose="020B0609020000020004" pitchFamily="49" charset="0"/>
              </a:rPr>
              <a:t>"</a:t>
            </a:r>
            <a:r>
              <a:rPr lang="de-DE" b="0" dirty="0" err="1">
                <a:solidFill>
                  <a:srgbClr val="CE9178"/>
                </a:solidFill>
                <a:effectLst/>
                <a:latin typeface="Cascadia Code" panose="020B0609020000020004" pitchFamily="49" charset="0"/>
                <a:cs typeface="Cascadia Code" panose="020B0609020000020004" pitchFamily="49" charset="0"/>
              </a:rPr>
              <a:t>Microsoft.NET.Sdk</a:t>
            </a:r>
            <a:r>
              <a:rPr lang="de-DE" b="0" dirty="0">
                <a:solidFill>
                  <a:srgbClr val="CE9178"/>
                </a:solidFill>
                <a:effectLst/>
                <a:latin typeface="Cascadia Code" panose="020B0609020000020004" pitchFamily="49" charset="0"/>
                <a:cs typeface="Cascadia Code" panose="020B0609020000020004" pitchFamily="49" charset="0"/>
              </a:rPr>
              <a:t>"</a:t>
            </a:r>
            <a:r>
              <a:rPr lang="de-DE" b="0" dirty="0">
                <a:solidFill>
                  <a:srgbClr val="808080"/>
                </a:solidFill>
                <a:effectLst/>
                <a:latin typeface="Cascadia Code" panose="020B0609020000020004" pitchFamily="49" charset="0"/>
                <a:cs typeface="Cascadia Code" panose="020B0609020000020004" pitchFamily="49" charset="0"/>
              </a:rPr>
              <a:t>&gt;</a:t>
            </a:r>
            <a:endParaRPr lang="de-DE" b="0" dirty="0">
              <a:solidFill>
                <a:srgbClr val="D4D4D4"/>
              </a:solidFill>
              <a:effectLst/>
              <a:latin typeface="Cascadia Code" panose="020B0609020000020004" pitchFamily="49" charset="0"/>
              <a:cs typeface="Cascadia Code" panose="020B0609020000020004" pitchFamily="49" charset="0"/>
            </a:endParaRPr>
          </a:p>
          <a:p>
            <a:r>
              <a:rPr lang="de-DE" b="0" dirty="0">
                <a:solidFill>
                  <a:srgbClr val="D4D4D4"/>
                </a:solidFill>
                <a:effectLst/>
                <a:latin typeface="Cascadia Code" panose="020B0609020000020004" pitchFamily="49" charset="0"/>
                <a:cs typeface="Cascadia Code" panose="020B0609020000020004" pitchFamily="49" charset="0"/>
              </a:rPr>
              <a:t>  </a:t>
            </a:r>
            <a:r>
              <a:rPr lang="de-DE" b="0" dirty="0">
                <a:solidFill>
                  <a:srgbClr val="808080"/>
                </a:solidFill>
                <a:effectLst/>
                <a:latin typeface="Cascadia Code" panose="020B0609020000020004" pitchFamily="49" charset="0"/>
                <a:cs typeface="Cascadia Code" panose="020B0609020000020004" pitchFamily="49" charset="0"/>
              </a:rPr>
              <a:t>&lt;</a:t>
            </a:r>
            <a:r>
              <a:rPr lang="de-DE" b="0" dirty="0" err="1">
                <a:solidFill>
                  <a:srgbClr val="569CD6"/>
                </a:solidFill>
                <a:effectLst/>
                <a:latin typeface="Cascadia Code" panose="020B0609020000020004" pitchFamily="49" charset="0"/>
                <a:cs typeface="Cascadia Code" panose="020B0609020000020004" pitchFamily="49" charset="0"/>
              </a:rPr>
              <a:t>PropertyGroup</a:t>
            </a:r>
            <a:r>
              <a:rPr lang="de-DE" b="0" dirty="0">
                <a:solidFill>
                  <a:srgbClr val="808080"/>
                </a:solidFill>
                <a:effectLst/>
                <a:latin typeface="Cascadia Code" panose="020B0609020000020004" pitchFamily="49" charset="0"/>
                <a:cs typeface="Cascadia Code" panose="020B0609020000020004" pitchFamily="49" charset="0"/>
              </a:rPr>
              <a:t>&gt;</a:t>
            </a:r>
            <a:endParaRPr lang="de-DE" b="0" dirty="0">
              <a:solidFill>
                <a:srgbClr val="D4D4D4"/>
              </a:solidFill>
              <a:effectLst/>
              <a:latin typeface="Cascadia Code" panose="020B0609020000020004" pitchFamily="49" charset="0"/>
              <a:cs typeface="Cascadia Code" panose="020B0609020000020004" pitchFamily="49" charset="0"/>
            </a:endParaRPr>
          </a:p>
          <a:p>
            <a:r>
              <a:rPr lang="de-DE" b="0" dirty="0">
                <a:solidFill>
                  <a:srgbClr val="D4D4D4"/>
                </a:solidFill>
                <a:effectLst/>
                <a:latin typeface="Cascadia Code" panose="020B0609020000020004" pitchFamily="49" charset="0"/>
                <a:cs typeface="Cascadia Code" panose="020B0609020000020004" pitchFamily="49" charset="0"/>
              </a:rPr>
              <a:t>    </a:t>
            </a:r>
            <a:r>
              <a:rPr lang="de-DE" b="0" dirty="0">
                <a:solidFill>
                  <a:srgbClr val="808080"/>
                </a:solidFill>
                <a:effectLst/>
                <a:latin typeface="Cascadia Code" panose="020B0609020000020004" pitchFamily="49" charset="0"/>
                <a:cs typeface="Cascadia Code" panose="020B0609020000020004" pitchFamily="49" charset="0"/>
              </a:rPr>
              <a:t>&lt;</a:t>
            </a:r>
            <a:r>
              <a:rPr lang="de-DE" b="0" dirty="0" err="1">
                <a:solidFill>
                  <a:srgbClr val="569CD6"/>
                </a:solidFill>
                <a:effectLst/>
                <a:latin typeface="Cascadia Code" panose="020B0609020000020004" pitchFamily="49" charset="0"/>
                <a:cs typeface="Cascadia Code" panose="020B0609020000020004" pitchFamily="49" charset="0"/>
              </a:rPr>
              <a:t>TargetFramework</a:t>
            </a:r>
            <a:r>
              <a:rPr lang="de-DE" b="0" dirty="0">
                <a:solidFill>
                  <a:srgbClr val="808080"/>
                </a:solidFill>
                <a:effectLst/>
                <a:latin typeface="Cascadia Code" panose="020B0609020000020004" pitchFamily="49" charset="0"/>
                <a:cs typeface="Cascadia Code" panose="020B0609020000020004" pitchFamily="49" charset="0"/>
              </a:rPr>
              <a:t>&gt;</a:t>
            </a:r>
            <a:r>
              <a:rPr lang="de-DE" b="0" dirty="0">
                <a:solidFill>
                  <a:srgbClr val="D4D4D4"/>
                </a:solidFill>
                <a:effectLst/>
                <a:latin typeface="Cascadia Code" panose="020B0609020000020004" pitchFamily="49" charset="0"/>
                <a:cs typeface="Cascadia Code" panose="020B0609020000020004" pitchFamily="49" charset="0"/>
              </a:rPr>
              <a:t>net6.0</a:t>
            </a:r>
            <a:r>
              <a:rPr lang="de-DE" b="0" dirty="0">
                <a:solidFill>
                  <a:srgbClr val="808080"/>
                </a:solidFill>
                <a:effectLst/>
                <a:latin typeface="Cascadia Code" panose="020B0609020000020004" pitchFamily="49" charset="0"/>
                <a:cs typeface="Cascadia Code" panose="020B0609020000020004" pitchFamily="49" charset="0"/>
              </a:rPr>
              <a:t>&lt;/</a:t>
            </a:r>
            <a:r>
              <a:rPr lang="de-DE" b="0" dirty="0" err="1">
                <a:solidFill>
                  <a:srgbClr val="569CD6"/>
                </a:solidFill>
                <a:effectLst/>
                <a:latin typeface="Cascadia Code" panose="020B0609020000020004" pitchFamily="49" charset="0"/>
                <a:cs typeface="Cascadia Code" panose="020B0609020000020004" pitchFamily="49" charset="0"/>
              </a:rPr>
              <a:t>TargetFramework</a:t>
            </a:r>
            <a:r>
              <a:rPr lang="de-DE" b="0" dirty="0">
                <a:solidFill>
                  <a:srgbClr val="808080"/>
                </a:solidFill>
                <a:effectLst/>
                <a:latin typeface="Cascadia Code" panose="020B0609020000020004" pitchFamily="49" charset="0"/>
                <a:cs typeface="Cascadia Code" panose="020B0609020000020004" pitchFamily="49" charset="0"/>
              </a:rPr>
              <a:t>&gt;</a:t>
            </a:r>
            <a:endParaRPr lang="de-DE" b="0" dirty="0">
              <a:solidFill>
                <a:srgbClr val="D4D4D4"/>
              </a:solidFill>
              <a:effectLst/>
              <a:latin typeface="Cascadia Code" panose="020B0609020000020004" pitchFamily="49" charset="0"/>
              <a:cs typeface="Cascadia Code" panose="020B0609020000020004" pitchFamily="49" charset="0"/>
            </a:endParaRPr>
          </a:p>
          <a:p>
            <a:r>
              <a:rPr lang="de-DE" b="0" dirty="0">
                <a:solidFill>
                  <a:srgbClr val="D4D4D4"/>
                </a:solidFill>
                <a:effectLst/>
                <a:latin typeface="Cascadia Code" panose="020B0609020000020004" pitchFamily="49" charset="0"/>
                <a:cs typeface="Cascadia Code" panose="020B0609020000020004" pitchFamily="49" charset="0"/>
              </a:rPr>
              <a:t>    </a:t>
            </a:r>
            <a:r>
              <a:rPr lang="de-DE" b="0" dirty="0">
                <a:solidFill>
                  <a:srgbClr val="808080"/>
                </a:solidFill>
                <a:effectLst/>
                <a:latin typeface="Cascadia Code" panose="020B0609020000020004" pitchFamily="49" charset="0"/>
                <a:cs typeface="Cascadia Code" panose="020B0609020000020004" pitchFamily="49" charset="0"/>
              </a:rPr>
              <a:t>&lt;</a:t>
            </a:r>
            <a:r>
              <a:rPr lang="de-DE" b="0" dirty="0" err="1">
                <a:solidFill>
                  <a:srgbClr val="569CD6"/>
                </a:solidFill>
                <a:effectLst/>
                <a:latin typeface="Cascadia Code" panose="020B0609020000020004" pitchFamily="49" charset="0"/>
                <a:cs typeface="Cascadia Code" panose="020B0609020000020004" pitchFamily="49" charset="0"/>
              </a:rPr>
              <a:t>Nullable</a:t>
            </a:r>
            <a:r>
              <a:rPr lang="de-DE" b="0" dirty="0">
                <a:solidFill>
                  <a:srgbClr val="808080"/>
                </a:solidFill>
                <a:effectLst/>
                <a:latin typeface="Cascadia Code" panose="020B0609020000020004" pitchFamily="49" charset="0"/>
                <a:cs typeface="Cascadia Code" panose="020B0609020000020004" pitchFamily="49" charset="0"/>
              </a:rPr>
              <a:t>&gt;</a:t>
            </a:r>
            <a:r>
              <a:rPr lang="de-DE" b="0" dirty="0" err="1">
                <a:solidFill>
                  <a:srgbClr val="D4D4D4"/>
                </a:solidFill>
                <a:effectLst/>
                <a:latin typeface="Cascadia Code" panose="020B0609020000020004" pitchFamily="49" charset="0"/>
                <a:cs typeface="Cascadia Code" panose="020B0609020000020004" pitchFamily="49" charset="0"/>
              </a:rPr>
              <a:t>enable</a:t>
            </a:r>
            <a:r>
              <a:rPr lang="de-DE" b="0" dirty="0">
                <a:solidFill>
                  <a:srgbClr val="808080"/>
                </a:solidFill>
                <a:effectLst/>
                <a:latin typeface="Cascadia Code" panose="020B0609020000020004" pitchFamily="49" charset="0"/>
                <a:cs typeface="Cascadia Code" panose="020B0609020000020004" pitchFamily="49" charset="0"/>
              </a:rPr>
              <a:t>&lt;/</a:t>
            </a:r>
            <a:r>
              <a:rPr lang="de-DE" b="0" dirty="0" err="1">
                <a:solidFill>
                  <a:srgbClr val="569CD6"/>
                </a:solidFill>
                <a:effectLst/>
                <a:latin typeface="Cascadia Code" panose="020B0609020000020004" pitchFamily="49" charset="0"/>
                <a:cs typeface="Cascadia Code" panose="020B0609020000020004" pitchFamily="49" charset="0"/>
              </a:rPr>
              <a:t>Nullable</a:t>
            </a:r>
            <a:r>
              <a:rPr lang="de-DE" b="0" dirty="0">
                <a:solidFill>
                  <a:srgbClr val="808080"/>
                </a:solidFill>
                <a:effectLst/>
                <a:latin typeface="Cascadia Code" panose="020B0609020000020004" pitchFamily="49" charset="0"/>
                <a:cs typeface="Cascadia Code" panose="020B0609020000020004" pitchFamily="49" charset="0"/>
              </a:rPr>
              <a:t>&gt;</a:t>
            </a:r>
            <a:endParaRPr lang="de-DE" b="0" dirty="0">
              <a:solidFill>
                <a:srgbClr val="D4D4D4"/>
              </a:solidFill>
              <a:effectLst/>
              <a:latin typeface="Cascadia Code" panose="020B0609020000020004" pitchFamily="49" charset="0"/>
              <a:cs typeface="Cascadia Code" panose="020B0609020000020004" pitchFamily="49" charset="0"/>
            </a:endParaRPr>
          </a:p>
          <a:p>
            <a:r>
              <a:rPr lang="de-DE" b="0" dirty="0">
                <a:solidFill>
                  <a:srgbClr val="D4D4D4"/>
                </a:solidFill>
                <a:effectLst/>
                <a:latin typeface="Cascadia Code" panose="020B0609020000020004" pitchFamily="49" charset="0"/>
                <a:cs typeface="Cascadia Code" panose="020B0609020000020004" pitchFamily="49" charset="0"/>
              </a:rPr>
              <a:t>    </a:t>
            </a:r>
            <a:r>
              <a:rPr lang="de-DE" b="0" dirty="0">
                <a:solidFill>
                  <a:srgbClr val="808080"/>
                </a:solidFill>
                <a:effectLst/>
                <a:latin typeface="Cascadia Code" panose="020B0609020000020004" pitchFamily="49" charset="0"/>
                <a:cs typeface="Cascadia Code" panose="020B0609020000020004" pitchFamily="49" charset="0"/>
              </a:rPr>
              <a:t>&lt;</a:t>
            </a:r>
            <a:r>
              <a:rPr lang="de-DE" b="0" dirty="0" err="1">
                <a:solidFill>
                  <a:srgbClr val="569CD6"/>
                </a:solidFill>
                <a:effectLst/>
                <a:latin typeface="Cascadia Code" panose="020B0609020000020004" pitchFamily="49" charset="0"/>
                <a:cs typeface="Cascadia Code" panose="020B0609020000020004" pitchFamily="49" charset="0"/>
              </a:rPr>
              <a:t>ImplicitUsings</a:t>
            </a:r>
            <a:r>
              <a:rPr lang="de-DE" b="0" dirty="0">
                <a:solidFill>
                  <a:srgbClr val="808080"/>
                </a:solidFill>
                <a:effectLst/>
                <a:latin typeface="Cascadia Code" panose="020B0609020000020004" pitchFamily="49" charset="0"/>
                <a:cs typeface="Cascadia Code" panose="020B0609020000020004" pitchFamily="49" charset="0"/>
              </a:rPr>
              <a:t>&gt;</a:t>
            </a:r>
            <a:r>
              <a:rPr lang="de-DE" b="0" dirty="0" err="1">
                <a:solidFill>
                  <a:srgbClr val="D4D4D4"/>
                </a:solidFill>
                <a:effectLst/>
                <a:latin typeface="Cascadia Code" panose="020B0609020000020004" pitchFamily="49" charset="0"/>
                <a:cs typeface="Cascadia Code" panose="020B0609020000020004" pitchFamily="49" charset="0"/>
              </a:rPr>
              <a:t>enable</a:t>
            </a:r>
            <a:r>
              <a:rPr lang="de-DE" b="0" dirty="0">
                <a:solidFill>
                  <a:srgbClr val="808080"/>
                </a:solidFill>
                <a:effectLst/>
                <a:latin typeface="Cascadia Code" panose="020B0609020000020004" pitchFamily="49" charset="0"/>
                <a:cs typeface="Cascadia Code" panose="020B0609020000020004" pitchFamily="49" charset="0"/>
              </a:rPr>
              <a:t>&lt;/</a:t>
            </a:r>
            <a:r>
              <a:rPr lang="de-DE" b="0" dirty="0" err="1">
                <a:solidFill>
                  <a:srgbClr val="569CD6"/>
                </a:solidFill>
                <a:effectLst/>
                <a:latin typeface="Cascadia Code" panose="020B0609020000020004" pitchFamily="49" charset="0"/>
                <a:cs typeface="Cascadia Code" panose="020B0609020000020004" pitchFamily="49" charset="0"/>
              </a:rPr>
              <a:t>ImplicitUsings</a:t>
            </a:r>
            <a:r>
              <a:rPr lang="de-DE" b="0" dirty="0">
                <a:solidFill>
                  <a:srgbClr val="808080"/>
                </a:solidFill>
                <a:effectLst/>
                <a:latin typeface="Cascadia Code" panose="020B0609020000020004" pitchFamily="49" charset="0"/>
                <a:cs typeface="Cascadia Code" panose="020B0609020000020004" pitchFamily="49" charset="0"/>
              </a:rPr>
              <a:t>&gt;</a:t>
            </a:r>
            <a:endParaRPr lang="de-DE" b="0" dirty="0">
              <a:solidFill>
                <a:srgbClr val="D4D4D4"/>
              </a:solidFill>
              <a:effectLst/>
              <a:latin typeface="Cascadia Code" panose="020B0609020000020004" pitchFamily="49" charset="0"/>
              <a:cs typeface="Cascadia Code" panose="020B0609020000020004" pitchFamily="49" charset="0"/>
            </a:endParaRPr>
          </a:p>
          <a:p>
            <a:r>
              <a:rPr lang="de-DE" b="0" dirty="0">
                <a:solidFill>
                  <a:srgbClr val="D4D4D4"/>
                </a:solidFill>
                <a:effectLst/>
                <a:latin typeface="Cascadia Code" panose="020B0609020000020004" pitchFamily="49" charset="0"/>
                <a:cs typeface="Cascadia Code" panose="020B0609020000020004" pitchFamily="49" charset="0"/>
              </a:rPr>
              <a:t>  </a:t>
            </a:r>
            <a:r>
              <a:rPr lang="de-DE" b="0" dirty="0">
                <a:solidFill>
                  <a:srgbClr val="808080"/>
                </a:solidFill>
                <a:effectLst/>
                <a:latin typeface="Cascadia Code" panose="020B0609020000020004" pitchFamily="49" charset="0"/>
                <a:cs typeface="Cascadia Code" panose="020B0609020000020004" pitchFamily="49" charset="0"/>
              </a:rPr>
              <a:t>&lt;/</a:t>
            </a:r>
            <a:r>
              <a:rPr lang="de-DE" b="0" dirty="0" err="1">
                <a:solidFill>
                  <a:srgbClr val="569CD6"/>
                </a:solidFill>
                <a:effectLst/>
                <a:latin typeface="Cascadia Code" panose="020B0609020000020004" pitchFamily="49" charset="0"/>
                <a:cs typeface="Cascadia Code" panose="020B0609020000020004" pitchFamily="49" charset="0"/>
              </a:rPr>
              <a:t>PropertyGroup</a:t>
            </a:r>
            <a:r>
              <a:rPr lang="de-DE" b="0" dirty="0">
                <a:solidFill>
                  <a:srgbClr val="808080"/>
                </a:solidFill>
                <a:effectLst/>
                <a:latin typeface="Cascadia Code" panose="020B0609020000020004" pitchFamily="49" charset="0"/>
                <a:cs typeface="Cascadia Code" panose="020B0609020000020004" pitchFamily="49" charset="0"/>
              </a:rPr>
              <a:t>&gt;</a:t>
            </a:r>
            <a:endParaRPr lang="de-DE" b="0" dirty="0">
              <a:solidFill>
                <a:srgbClr val="D4D4D4"/>
              </a:solidFill>
              <a:effectLst/>
              <a:latin typeface="Cascadia Code" panose="020B0609020000020004" pitchFamily="49" charset="0"/>
              <a:cs typeface="Cascadia Code" panose="020B0609020000020004" pitchFamily="49" charset="0"/>
            </a:endParaRPr>
          </a:p>
          <a:p>
            <a:r>
              <a:rPr lang="de-DE" b="0" dirty="0">
                <a:solidFill>
                  <a:srgbClr val="808080"/>
                </a:solidFill>
                <a:effectLst/>
                <a:latin typeface="Cascadia Code" panose="020B0609020000020004" pitchFamily="49" charset="0"/>
                <a:cs typeface="Cascadia Code" panose="020B0609020000020004" pitchFamily="49" charset="0"/>
              </a:rPr>
              <a:t>&lt;/</a:t>
            </a:r>
            <a:r>
              <a:rPr lang="de-DE" b="0" dirty="0">
                <a:solidFill>
                  <a:srgbClr val="569CD6"/>
                </a:solidFill>
                <a:effectLst/>
                <a:latin typeface="Cascadia Code" panose="020B0609020000020004" pitchFamily="49" charset="0"/>
                <a:cs typeface="Cascadia Code" panose="020B0609020000020004" pitchFamily="49" charset="0"/>
              </a:rPr>
              <a:t>Project</a:t>
            </a:r>
            <a:r>
              <a:rPr lang="de-DE" b="0" dirty="0">
                <a:solidFill>
                  <a:srgbClr val="808080"/>
                </a:solidFill>
                <a:effectLst/>
                <a:latin typeface="Cascadia Code" panose="020B0609020000020004" pitchFamily="49" charset="0"/>
                <a:cs typeface="Cascadia Code" panose="020B0609020000020004" pitchFamily="49" charset="0"/>
              </a:rPr>
              <a:t>&gt;</a:t>
            </a:r>
            <a:endParaRPr lang="de-DE" b="0" dirty="0">
              <a:solidFill>
                <a:srgbClr val="D4D4D4"/>
              </a:solidFill>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553693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079ADF-3123-4038-9206-31F7578B1753}"/>
              </a:ext>
            </a:extLst>
          </p:cNvPr>
          <p:cNvSpPr>
            <a:spLocks noGrp="1"/>
          </p:cNvSpPr>
          <p:nvPr>
            <p:ph type="title"/>
          </p:nvPr>
        </p:nvSpPr>
        <p:spPr/>
        <p:txBody>
          <a:bodyPr/>
          <a:lstStyle/>
          <a:p>
            <a:r>
              <a:rPr lang="en-US" dirty="0"/>
              <a:t>Upgrading .NET Applications</a:t>
            </a:r>
          </a:p>
        </p:txBody>
      </p:sp>
      <p:sp>
        <p:nvSpPr>
          <p:cNvPr id="6" name="Text Placeholder 5">
            <a:extLst>
              <a:ext uri="{FF2B5EF4-FFF2-40B4-BE49-F238E27FC236}">
                <a16:creationId xmlns:a16="http://schemas.microsoft.com/office/drawing/2014/main" id="{97CCEBA9-83DC-43FD-977A-5A918C333B66}"/>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243584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810A32-2A1F-44BE-A3D0-408F051A6FCF}"/>
              </a:ext>
            </a:extLst>
          </p:cNvPr>
          <p:cNvSpPr>
            <a:spLocks noGrp="1"/>
          </p:cNvSpPr>
          <p:nvPr>
            <p:ph type="title"/>
          </p:nvPr>
        </p:nvSpPr>
        <p:spPr/>
        <p:txBody>
          <a:bodyPr/>
          <a:lstStyle/>
          <a:p>
            <a:r>
              <a:rPr lang="en-US" dirty="0"/>
              <a:t>C</a:t>
            </a:r>
            <a:r>
              <a:rPr lang="en-US" baseline="30000" noProof="0" dirty="0"/>
              <a:t>♯</a:t>
            </a:r>
            <a:r>
              <a:rPr lang="en-US" dirty="0"/>
              <a:t> 10 / .NET 6.0</a:t>
            </a:r>
          </a:p>
        </p:txBody>
      </p:sp>
    </p:spTree>
    <p:extLst>
      <p:ext uri="{BB962C8B-B14F-4D97-AF65-F5344CB8AC3E}">
        <p14:creationId xmlns:p14="http://schemas.microsoft.com/office/powerpoint/2010/main" val="56875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979</Words>
  <Application>Microsoft Office PowerPoint</Application>
  <PresentationFormat>Widescreen</PresentationFormat>
  <Paragraphs>192</Paragraphs>
  <Slides>30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Cascadia Code</vt:lpstr>
      <vt:lpstr>Consolas</vt:lpstr>
      <vt:lpstr>Segoe UI</vt:lpstr>
      <vt:lpstr>Segoe UI Semibold</vt:lpstr>
      <vt:lpstr>Wingdings</vt:lpstr>
      <vt:lpstr>White Template</vt:lpstr>
      <vt:lpstr>Mobile and Desktop Applications with C♯</vt:lpstr>
      <vt:lpstr>PowerPoint Presentation</vt:lpstr>
      <vt:lpstr>Agenda</vt:lpstr>
      <vt:lpstr>Upgrading .NET Applications</vt:lpstr>
      <vt:lpstr>The Tools</vt:lpstr>
      <vt:lpstr>Update your stack</vt:lpstr>
      <vt:lpstr>Update your .csproj files</vt:lpstr>
      <vt:lpstr>Upgrading .NET Applications</vt:lpstr>
      <vt:lpstr>C♯ 10 / .NET 6.0</vt:lpstr>
      <vt:lpstr>Important new features</vt:lpstr>
      <vt:lpstr>C♯ 10 / .NET 6.0</vt:lpstr>
      <vt:lpstr>Catch up on other C♯ patterns</vt:lpstr>
      <vt:lpstr>Blazor follow-up</vt:lpstr>
      <vt:lpstr>Mobile and Desktop Applications</vt:lpstr>
      <vt:lpstr>UI Frameworks in .NET</vt:lpstr>
      <vt:lpstr>XAML</vt:lpstr>
      <vt:lpstr>XAML = eXtensible Application Markup Language</vt:lpstr>
      <vt:lpstr>XAML</vt:lpstr>
      <vt:lpstr>XAML Markup vs. Code</vt:lpstr>
      <vt:lpstr>MainPage.xaml</vt:lpstr>
      <vt:lpstr>MainPage.xaml.cs</vt:lpstr>
      <vt:lpstr>Desktop Applications</vt:lpstr>
      <vt:lpstr>XAML + Code Behind</vt:lpstr>
      <vt:lpstr>MVVM</vt:lpstr>
      <vt:lpstr>The Model-View-ViewModel Pattern</vt:lpstr>
      <vt:lpstr>MVVM</vt:lpstr>
      <vt:lpstr>MVVM</vt:lpstr>
      <vt:lpstr>MVVM concepts</vt:lpstr>
      <vt:lpstr>MVVM Design Patterns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Rasmus Lystrøm</dc:creator>
  <cp:keywords/>
  <dc:description/>
  <cp:lastModifiedBy>Rasmus Lystrøm</cp:lastModifiedBy>
  <cp:revision>229</cp:revision>
  <dcterms:created xsi:type="dcterms:W3CDTF">2021-09-02T18:23:40Z</dcterms:created>
  <dcterms:modified xsi:type="dcterms:W3CDTF">2021-11-12T08:10:14Z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2021-09-08T17:39:52Z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0df8b392-09a8-4061-93e7-1bcbbc7908bf</vt:lpwstr>
  </property>
  <property fmtid="{D5CDD505-2E9C-101B-9397-08002B2CF9AE}" pid="8" name="MSIP_Label_f42aa342-8706-4288-bd11-ebb85995028c_ContentBits">
    <vt:lpwstr>0</vt:lpwstr>
  </property>
</Properties>
</file>